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4"/>
  </p:notesMasterIdLst>
  <p:handoutMasterIdLst>
    <p:handoutMasterId r:id="rId45"/>
  </p:handoutMasterIdLst>
  <p:sldIdLst>
    <p:sldId id="2012" r:id="rId2"/>
    <p:sldId id="256" r:id="rId3"/>
    <p:sldId id="577" r:id="rId4"/>
    <p:sldId id="405" r:id="rId5"/>
    <p:sldId id="406" r:id="rId6"/>
    <p:sldId id="409" r:id="rId7"/>
    <p:sldId id="408" r:id="rId8"/>
    <p:sldId id="2038" r:id="rId9"/>
    <p:sldId id="342" r:id="rId10"/>
    <p:sldId id="410" r:id="rId11"/>
    <p:sldId id="1787" r:id="rId12"/>
    <p:sldId id="411" r:id="rId13"/>
    <p:sldId id="415" r:id="rId14"/>
    <p:sldId id="343" r:id="rId15"/>
    <p:sldId id="278" r:id="rId16"/>
    <p:sldId id="292" r:id="rId17"/>
    <p:sldId id="293" r:id="rId18"/>
    <p:sldId id="294" r:id="rId19"/>
    <p:sldId id="455" r:id="rId20"/>
    <p:sldId id="585" r:id="rId21"/>
    <p:sldId id="2037" r:id="rId22"/>
    <p:sldId id="2029" r:id="rId23"/>
    <p:sldId id="2034" r:id="rId24"/>
    <p:sldId id="422" r:id="rId25"/>
    <p:sldId id="2035" r:id="rId26"/>
    <p:sldId id="2039" r:id="rId27"/>
    <p:sldId id="259" r:id="rId28"/>
    <p:sldId id="335" r:id="rId29"/>
    <p:sldId id="2033" r:id="rId30"/>
    <p:sldId id="420" r:id="rId31"/>
    <p:sldId id="2030" r:id="rId32"/>
    <p:sldId id="414" r:id="rId33"/>
    <p:sldId id="336" r:id="rId34"/>
    <p:sldId id="337" r:id="rId35"/>
    <p:sldId id="443" r:id="rId36"/>
    <p:sldId id="444" r:id="rId37"/>
    <p:sldId id="440" r:id="rId38"/>
    <p:sldId id="441" r:id="rId39"/>
    <p:sldId id="417" r:id="rId40"/>
    <p:sldId id="730" r:id="rId41"/>
    <p:sldId id="419" r:id="rId42"/>
    <p:sldId id="2025" r:id="rId43"/>
  </p:sldIdLst>
  <p:sldSz cx="9144000" cy="5143500" type="screen16x9"/>
  <p:notesSz cx="6845300" cy="9396413"/>
  <p:defaultTextStyle>
    <a:defPPr>
      <a:defRPr lang="en-US"/>
    </a:defPPr>
    <a:lvl1pPr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239">
          <p15:clr>
            <a:srgbClr val="A4A3A4"/>
          </p15:clr>
        </p15:guide>
        <p15:guide id="2" pos="2880">
          <p15:clr>
            <a:srgbClr val="A4A3A4"/>
          </p15:clr>
        </p15:guide>
      </p15:sldGuideLst>
    </p:ext>
    <p:ext uri="{2D200454-40CA-4A62-9FC3-DE9A4176ACB9}">
      <p15:notesGuideLst xmlns:p15="http://schemas.microsoft.com/office/powerpoint/2012/main">
        <p15:guide id="1" orient="horz" pos="2960">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C9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09"/>
    <p:restoredTop sz="87483"/>
  </p:normalViewPr>
  <p:slideViewPr>
    <p:cSldViewPr snapToObjects="1">
      <p:cViewPr varScale="1">
        <p:scale>
          <a:sx n="266" d="100"/>
          <a:sy n="266" d="100"/>
        </p:scale>
        <p:origin x="200" y="192"/>
      </p:cViewPr>
      <p:guideLst>
        <p:guide orient="horz" pos="3239"/>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35" d="100"/>
        <a:sy n="135" d="100"/>
      </p:scale>
      <p:origin x="0" y="2080"/>
    </p:cViewPr>
  </p:sorterViewPr>
  <p:notesViewPr>
    <p:cSldViewPr snapToObjects="1">
      <p:cViewPr>
        <p:scale>
          <a:sx n="75" d="100"/>
          <a:sy n="75" d="100"/>
        </p:scale>
        <p:origin x="-1404" y="570"/>
      </p:cViewPr>
      <p:guideLst>
        <p:guide orient="horz" pos="2960"/>
        <p:guide pos="2156"/>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7506" name="Rectangle 2">
            <a:extLst>
              <a:ext uri="{FF2B5EF4-FFF2-40B4-BE49-F238E27FC236}">
                <a16:creationId xmlns:a16="http://schemas.microsoft.com/office/drawing/2014/main" id="{2694F237-4635-9E40-A9C0-4F58F1ACB696}"/>
              </a:ext>
            </a:extLst>
          </p:cNvPr>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lvl1pPr algn="l" eaLnBrk="1" hangingPunct="1">
              <a:defRPr sz="1200">
                <a:latin typeface="Arial" charset="0"/>
                <a:ea typeface="+mn-ea"/>
                <a:cs typeface="+mn-cs"/>
              </a:defRPr>
            </a:lvl1pPr>
          </a:lstStyle>
          <a:p>
            <a:pPr>
              <a:defRPr/>
            </a:pPr>
            <a:endParaRPr lang="en-US"/>
          </a:p>
        </p:txBody>
      </p:sp>
      <p:sp>
        <p:nvSpPr>
          <p:cNvPr id="277507" name="Rectangle 3">
            <a:extLst>
              <a:ext uri="{FF2B5EF4-FFF2-40B4-BE49-F238E27FC236}">
                <a16:creationId xmlns:a16="http://schemas.microsoft.com/office/drawing/2014/main" id="{4933FD7A-F7E9-8A4E-A51C-547E02642865}"/>
              </a:ext>
            </a:extLst>
          </p:cNvPr>
          <p:cNvSpPr>
            <a:spLocks noGrp="1" noChangeArrowheads="1"/>
          </p:cNvSpPr>
          <p:nvPr>
            <p:ph type="dt" sz="quarter" idx="1"/>
          </p:nvPr>
        </p:nvSpPr>
        <p:spPr bwMode="auto">
          <a:xfrm>
            <a:off x="3876675" y="0"/>
            <a:ext cx="2967038" cy="469900"/>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lvl1pPr algn="r" eaLnBrk="1" hangingPunct="1">
              <a:defRPr sz="1200">
                <a:latin typeface="Arial" charset="0"/>
                <a:ea typeface="+mn-ea"/>
                <a:cs typeface="+mn-cs"/>
              </a:defRPr>
            </a:lvl1pPr>
          </a:lstStyle>
          <a:p>
            <a:pPr>
              <a:defRPr/>
            </a:pPr>
            <a:endParaRPr lang="en-US"/>
          </a:p>
        </p:txBody>
      </p:sp>
      <p:sp>
        <p:nvSpPr>
          <p:cNvPr id="277508" name="Rectangle 4">
            <a:extLst>
              <a:ext uri="{FF2B5EF4-FFF2-40B4-BE49-F238E27FC236}">
                <a16:creationId xmlns:a16="http://schemas.microsoft.com/office/drawing/2014/main" id="{D57D31B1-A3BA-E341-991C-1A9B5ED412D4}"/>
              </a:ext>
            </a:extLst>
          </p:cNvPr>
          <p:cNvSpPr>
            <a:spLocks noGrp="1" noChangeArrowheads="1"/>
          </p:cNvSpPr>
          <p:nvPr>
            <p:ph type="ftr" sz="quarter" idx="2"/>
          </p:nvPr>
        </p:nvSpPr>
        <p:spPr bwMode="auto">
          <a:xfrm>
            <a:off x="0" y="8924925"/>
            <a:ext cx="2967038" cy="469900"/>
          </a:xfrm>
          <a:prstGeom prst="rect">
            <a:avLst/>
          </a:prstGeom>
          <a:noFill/>
          <a:ln w="9525">
            <a:noFill/>
            <a:miter lim="800000"/>
            <a:headEnd/>
            <a:tailEnd/>
          </a:ln>
          <a:effectLst/>
        </p:spPr>
        <p:txBody>
          <a:bodyPr vert="horz" wrap="square" lIns="91432" tIns="45716" rIns="91432" bIns="45716" numCol="1" anchor="b" anchorCtr="0" compatLnSpc="1">
            <a:prstTxWarp prst="textNoShape">
              <a:avLst/>
            </a:prstTxWarp>
          </a:bodyPr>
          <a:lstStyle>
            <a:lvl1pPr algn="l" eaLnBrk="1" hangingPunct="1">
              <a:defRPr sz="1200">
                <a:latin typeface="Arial" charset="0"/>
                <a:ea typeface="+mn-ea"/>
                <a:cs typeface="+mn-cs"/>
              </a:defRPr>
            </a:lvl1pPr>
          </a:lstStyle>
          <a:p>
            <a:pPr>
              <a:defRPr/>
            </a:pPr>
            <a:endParaRPr lang="en-US"/>
          </a:p>
        </p:txBody>
      </p:sp>
      <p:sp>
        <p:nvSpPr>
          <p:cNvPr id="277509" name="Rectangle 5">
            <a:extLst>
              <a:ext uri="{FF2B5EF4-FFF2-40B4-BE49-F238E27FC236}">
                <a16:creationId xmlns:a16="http://schemas.microsoft.com/office/drawing/2014/main" id="{101C2EFC-4101-A846-97F6-6E9BFB251CD1}"/>
              </a:ext>
            </a:extLst>
          </p:cNvPr>
          <p:cNvSpPr>
            <a:spLocks noGrp="1" noChangeArrowheads="1"/>
          </p:cNvSpPr>
          <p:nvPr>
            <p:ph type="sldNum" sz="quarter" idx="3"/>
          </p:nvPr>
        </p:nvSpPr>
        <p:spPr bwMode="auto">
          <a:xfrm>
            <a:off x="3876675" y="8924925"/>
            <a:ext cx="2967038" cy="469900"/>
          </a:xfrm>
          <a:prstGeom prst="rect">
            <a:avLst/>
          </a:prstGeom>
          <a:noFill/>
          <a:ln w="9525">
            <a:noFill/>
            <a:miter lim="800000"/>
            <a:headEnd/>
            <a:tailEnd/>
          </a:ln>
          <a:effectLst/>
        </p:spPr>
        <p:txBody>
          <a:bodyPr vert="horz" wrap="square" lIns="91432" tIns="45716" rIns="91432" bIns="45716" numCol="1" anchor="b" anchorCtr="0" compatLnSpc="1">
            <a:prstTxWarp prst="textNoShape">
              <a:avLst/>
            </a:prstTxWarp>
          </a:bodyPr>
          <a:lstStyle>
            <a:lvl1pPr algn="r" eaLnBrk="1" hangingPunct="1">
              <a:defRPr sz="1200"/>
            </a:lvl1pPr>
          </a:lstStyle>
          <a:p>
            <a:fld id="{07224003-4BBE-E840-9010-F13EB27404CE}" type="slidenum">
              <a:rPr lang="en-US" altLang="en-US"/>
              <a:pPr/>
              <a:t>‹#›</a:t>
            </a:fld>
            <a:endParaRPr lang="en-US" altLang="en-US"/>
          </a:p>
        </p:txBody>
      </p:sp>
    </p:spTree>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tiff>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BF3560BE-F5CF-5444-A80E-9490271AF45A}"/>
              </a:ext>
            </a:extLst>
          </p:cNvPr>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lvl1pPr algn="l" eaLnBrk="1" hangingPunct="1">
              <a:defRPr sz="1200">
                <a:latin typeface="Arial" charset="0"/>
                <a:ea typeface="+mn-ea"/>
                <a:cs typeface="+mn-cs"/>
              </a:defRPr>
            </a:lvl1pPr>
          </a:lstStyle>
          <a:p>
            <a:pPr>
              <a:defRPr/>
            </a:pPr>
            <a:endParaRPr lang="en-US"/>
          </a:p>
        </p:txBody>
      </p:sp>
      <p:sp>
        <p:nvSpPr>
          <p:cNvPr id="96259" name="Rectangle 3">
            <a:extLst>
              <a:ext uri="{FF2B5EF4-FFF2-40B4-BE49-F238E27FC236}">
                <a16:creationId xmlns:a16="http://schemas.microsoft.com/office/drawing/2014/main" id="{A1B3D231-88DD-9D4E-89ED-B585C2BD1648}"/>
              </a:ext>
            </a:extLst>
          </p:cNvPr>
          <p:cNvSpPr>
            <a:spLocks noGrp="1" noChangeArrowheads="1"/>
          </p:cNvSpPr>
          <p:nvPr>
            <p:ph type="dt" idx="1"/>
          </p:nvPr>
        </p:nvSpPr>
        <p:spPr bwMode="auto">
          <a:xfrm>
            <a:off x="3876675" y="0"/>
            <a:ext cx="2967038" cy="469900"/>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lvl1pPr algn="r" eaLnBrk="1" hangingPunct="1">
              <a:defRPr sz="1200">
                <a:latin typeface="Arial" charset="0"/>
                <a:ea typeface="+mn-ea"/>
                <a:cs typeface="+mn-cs"/>
              </a:defRPr>
            </a:lvl1pPr>
          </a:lstStyle>
          <a:p>
            <a:pPr>
              <a:defRPr/>
            </a:pPr>
            <a:endParaRPr lang="en-US"/>
          </a:p>
        </p:txBody>
      </p:sp>
      <p:sp>
        <p:nvSpPr>
          <p:cNvPr id="14340" name="Rectangle 4">
            <a:extLst>
              <a:ext uri="{FF2B5EF4-FFF2-40B4-BE49-F238E27FC236}">
                <a16:creationId xmlns:a16="http://schemas.microsoft.com/office/drawing/2014/main" id="{4AE51DA4-2E86-3A4A-BB30-6E87CC97DED1}"/>
              </a:ext>
            </a:extLst>
          </p:cNvPr>
          <p:cNvSpPr>
            <a:spLocks noGrp="1" noRot="1" noChangeAspect="1" noChangeArrowheads="1" noTextEdit="1"/>
          </p:cNvSpPr>
          <p:nvPr>
            <p:ph type="sldImg" idx="2"/>
          </p:nvPr>
        </p:nvSpPr>
        <p:spPr bwMode="auto">
          <a:xfrm>
            <a:off x="292100" y="704850"/>
            <a:ext cx="6264275" cy="35242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261" name="Rectangle 5">
            <a:extLst>
              <a:ext uri="{FF2B5EF4-FFF2-40B4-BE49-F238E27FC236}">
                <a16:creationId xmlns:a16="http://schemas.microsoft.com/office/drawing/2014/main" id="{6715641E-60AA-9B42-A9F3-BC93FCF1D454}"/>
              </a:ext>
            </a:extLst>
          </p:cNvPr>
          <p:cNvSpPr>
            <a:spLocks noGrp="1" noChangeArrowheads="1"/>
          </p:cNvSpPr>
          <p:nvPr>
            <p:ph type="body" sz="quarter" idx="3"/>
          </p:nvPr>
        </p:nvSpPr>
        <p:spPr bwMode="auto">
          <a:xfrm>
            <a:off x="684213" y="4464050"/>
            <a:ext cx="5476875" cy="4227513"/>
          </a:xfrm>
          <a:prstGeom prst="rect">
            <a:avLst/>
          </a:prstGeom>
          <a:noFill/>
          <a:ln w="9525">
            <a:noFill/>
            <a:miter lim="800000"/>
            <a:headEnd/>
            <a:tailEnd/>
          </a:ln>
          <a:effectLst/>
        </p:spPr>
        <p:txBody>
          <a:bodyPr vert="horz" wrap="square" lIns="91432" tIns="45716" rIns="91432" bIns="4571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6262" name="Rectangle 6">
            <a:extLst>
              <a:ext uri="{FF2B5EF4-FFF2-40B4-BE49-F238E27FC236}">
                <a16:creationId xmlns:a16="http://schemas.microsoft.com/office/drawing/2014/main" id="{1555EE10-A825-D646-84C2-B75C8145E2FE}"/>
              </a:ext>
            </a:extLst>
          </p:cNvPr>
          <p:cNvSpPr>
            <a:spLocks noGrp="1" noChangeArrowheads="1"/>
          </p:cNvSpPr>
          <p:nvPr>
            <p:ph type="ftr" sz="quarter" idx="4"/>
          </p:nvPr>
        </p:nvSpPr>
        <p:spPr bwMode="auto">
          <a:xfrm>
            <a:off x="0" y="8924925"/>
            <a:ext cx="2967038" cy="469900"/>
          </a:xfrm>
          <a:prstGeom prst="rect">
            <a:avLst/>
          </a:prstGeom>
          <a:noFill/>
          <a:ln w="9525">
            <a:noFill/>
            <a:miter lim="800000"/>
            <a:headEnd/>
            <a:tailEnd/>
          </a:ln>
          <a:effectLst/>
        </p:spPr>
        <p:txBody>
          <a:bodyPr vert="horz" wrap="square" lIns="91432" tIns="45716" rIns="91432" bIns="45716" numCol="1" anchor="b" anchorCtr="0" compatLnSpc="1">
            <a:prstTxWarp prst="textNoShape">
              <a:avLst/>
            </a:prstTxWarp>
          </a:bodyPr>
          <a:lstStyle>
            <a:lvl1pPr algn="l" eaLnBrk="1" hangingPunct="1">
              <a:defRPr sz="1200">
                <a:latin typeface="Arial" charset="0"/>
                <a:ea typeface="+mn-ea"/>
                <a:cs typeface="+mn-cs"/>
              </a:defRPr>
            </a:lvl1pPr>
          </a:lstStyle>
          <a:p>
            <a:pPr>
              <a:defRPr/>
            </a:pPr>
            <a:endParaRPr lang="en-US"/>
          </a:p>
        </p:txBody>
      </p:sp>
      <p:sp>
        <p:nvSpPr>
          <p:cNvPr id="96263" name="Rectangle 7">
            <a:extLst>
              <a:ext uri="{FF2B5EF4-FFF2-40B4-BE49-F238E27FC236}">
                <a16:creationId xmlns:a16="http://schemas.microsoft.com/office/drawing/2014/main" id="{B2D83ECF-0172-E640-9B9E-A7E3552DEEDA}"/>
              </a:ext>
            </a:extLst>
          </p:cNvPr>
          <p:cNvSpPr>
            <a:spLocks noGrp="1" noChangeArrowheads="1"/>
          </p:cNvSpPr>
          <p:nvPr>
            <p:ph type="sldNum" sz="quarter" idx="5"/>
          </p:nvPr>
        </p:nvSpPr>
        <p:spPr bwMode="auto">
          <a:xfrm>
            <a:off x="3876675" y="8924925"/>
            <a:ext cx="2967038" cy="469900"/>
          </a:xfrm>
          <a:prstGeom prst="rect">
            <a:avLst/>
          </a:prstGeom>
          <a:noFill/>
          <a:ln w="9525">
            <a:noFill/>
            <a:miter lim="800000"/>
            <a:headEnd/>
            <a:tailEnd/>
          </a:ln>
          <a:effectLst/>
        </p:spPr>
        <p:txBody>
          <a:bodyPr vert="horz" wrap="square" lIns="91432" tIns="45716" rIns="91432" bIns="45716" numCol="1" anchor="b" anchorCtr="0" compatLnSpc="1">
            <a:prstTxWarp prst="textNoShape">
              <a:avLst/>
            </a:prstTxWarp>
          </a:bodyPr>
          <a:lstStyle>
            <a:lvl1pPr algn="r" eaLnBrk="1" hangingPunct="1">
              <a:defRPr sz="1200"/>
            </a:lvl1pPr>
          </a:lstStyle>
          <a:p>
            <a:fld id="{844DEB0E-AF7D-3048-8805-60F1911FB7A8}"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400" kern="1200">
        <a:solidFill>
          <a:schemeClr val="tx1"/>
        </a:solidFill>
        <a:latin typeface="Times New Roman" pitchFamily="-65" charset="0"/>
        <a:ea typeface="ＭＳ Ｐゴシック" charset="0"/>
        <a:cs typeface="Times New Roman" pitchFamily="-65" charset="0"/>
      </a:defRPr>
    </a:lvl1pPr>
    <a:lvl2pPr marL="457200" algn="l" rtl="0" eaLnBrk="0" fontAlgn="base" hangingPunct="0">
      <a:spcBef>
        <a:spcPct val="30000"/>
      </a:spcBef>
      <a:spcAft>
        <a:spcPct val="0"/>
      </a:spcAft>
      <a:defRPr sz="1200" kern="1200">
        <a:solidFill>
          <a:schemeClr val="tx1"/>
        </a:solidFill>
        <a:latin typeface="Arial" pitchFamily="-65" charset="0"/>
        <a:ea typeface="Times New Roman" pitchFamily="-65" charset="0"/>
        <a:cs typeface="Times New Roman" pitchFamily="-65" charset="0"/>
      </a:defRPr>
    </a:lvl2pPr>
    <a:lvl3pPr marL="914400" algn="l" rtl="0" eaLnBrk="0" fontAlgn="base" hangingPunct="0">
      <a:spcBef>
        <a:spcPct val="30000"/>
      </a:spcBef>
      <a:spcAft>
        <a:spcPct val="0"/>
      </a:spcAft>
      <a:defRPr sz="1200" kern="1200">
        <a:solidFill>
          <a:schemeClr val="tx1"/>
        </a:solidFill>
        <a:latin typeface="Arial" pitchFamily="-65" charset="0"/>
        <a:ea typeface="Times New Roman" pitchFamily="-65" charset="0"/>
        <a:cs typeface="Times New Roman" pitchFamily="-65" charset="0"/>
      </a:defRPr>
    </a:lvl3pPr>
    <a:lvl4pPr marL="1371600" algn="l" rtl="0" eaLnBrk="0" fontAlgn="base" hangingPunct="0">
      <a:spcBef>
        <a:spcPct val="30000"/>
      </a:spcBef>
      <a:spcAft>
        <a:spcPct val="0"/>
      </a:spcAft>
      <a:defRPr sz="1200" kern="1200">
        <a:solidFill>
          <a:schemeClr val="tx1"/>
        </a:solidFill>
        <a:latin typeface="Arial" pitchFamily="-65" charset="0"/>
        <a:ea typeface="Times New Roman" pitchFamily="-65" charset="0"/>
        <a:cs typeface="Times New Roman" pitchFamily="-65" charset="0"/>
      </a:defRPr>
    </a:lvl4pPr>
    <a:lvl5pPr marL="1828800" algn="l" rtl="0" eaLnBrk="0" fontAlgn="base" hangingPunct="0">
      <a:spcBef>
        <a:spcPct val="30000"/>
      </a:spcBef>
      <a:spcAft>
        <a:spcPct val="0"/>
      </a:spcAft>
      <a:defRPr sz="1200" kern="1200">
        <a:solidFill>
          <a:schemeClr val="tx1"/>
        </a:solidFill>
        <a:latin typeface="Arial" pitchFamily="-65" charset="0"/>
        <a:ea typeface="Times New Roman" pitchFamily="-65" charset="0"/>
        <a:cs typeface="Times New Roman" pitchFamily="-65"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a:extLst>
              <a:ext uri="{FF2B5EF4-FFF2-40B4-BE49-F238E27FC236}">
                <a16:creationId xmlns:a16="http://schemas.microsoft.com/office/drawing/2014/main" id="{C890FBA0-58E9-AC4C-A930-3A192FE27B40}"/>
              </a:ext>
            </a:extLst>
          </p:cNvPr>
          <p:cNvSpPr>
            <a:spLocks noGrp="1" noRot="1" noChangeAspect="1" noChangeArrowheads="1" noTextEdit="1"/>
          </p:cNvSpPr>
          <p:nvPr>
            <p:ph type="sldImg"/>
          </p:nvPr>
        </p:nvSpPr>
        <p:spPr>
          <a:ln/>
        </p:spPr>
      </p:sp>
      <p:sp>
        <p:nvSpPr>
          <p:cNvPr id="17410" name="Notes Placeholder 2">
            <a:extLst>
              <a:ext uri="{FF2B5EF4-FFF2-40B4-BE49-F238E27FC236}">
                <a16:creationId xmlns:a16="http://schemas.microsoft.com/office/drawing/2014/main" id="{D04DE127-F390-C74D-8F38-17875A96FC6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cs typeface="Times New Roman" panose="02020603050405020304" pitchFamily="18" charset="0"/>
            </a:endParaRPr>
          </a:p>
        </p:txBody>
      </p:sp>
      <p:sp>
        <p:nvSpPr>
          <p:cNvPr id="17411" name="Slide Number Placeholder 3">
            <a:extLst>
              <a:ext uri="{FF2B5EF4-FFF2-40B4-BE49-F238E27FC236}">
                <a16:creationId xmlns:a16="http://schemas.microsoft.com/office/drawing/2014/main" id="{1FAC2642-17B2-BF4C-B7C6-17B072CB8E1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1pPr>
            <a:lvl2pPr marL="742950" indent="-285750">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2pPr>
            <a:lvl3pPr marL="1143000" indent="-228600">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3pPr>
            <a:lvl4pPr marL="1600200" indent="-228600">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9pPr>
          </a:lstStyle>
          <a:p>
            <a:fld id="{E57160E3-D33C-FC43-A5B8-D373794D3463}" type="slidenum">
              <a:rPr lang="en-US" altLang="en-US" sz="1200">
                <a:solidFill>
                  <a:srgbClr val="000000"/>
                </a:solidFill>
                <a:latin typeface="Times New Roman" panose="02020603050405020304" pitchFamily="18" charset="0"/>
                <a:ea typeface="Heiti SC Light" panose="02000000000000000000" pitchFamily="2" charset="-128"/>
              </a:rPr>
              <a:pPr/>
              <a:t>1</a:t>
            </a:fld>
            <a:endParaRPr lang="en-US" altLang="en-US" sz="1200">
              <a:solidFill>
                <a:srgbClr val="000000"/>
              </a:solidFill>
              <a:latin typeface="Times New Roman" panose="02020603050405020304" pitchFamily="18" charset="0"/>
              <a:ea typeface="Heiti SC Light" panose="02000000000000000000" pitchFamily="2"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We have got used to a state of affairs in networking in which it’s really hard to observe what the network is doing, and it requires experts with many years of experience to understand and fix problems. </a:t>
            </a:r>
            <a:endParaRPr lang="en-US" b="0" dirty="0">
              <a:effectLst/>
            </a:endParaRPr>
          </a:p>
          <a:p>
            <a:pPr rtl="0"/>
            <a:br>
              <a:rPr lang="en-US" dirty="0"/>
            </a:br>
            <a:r>
              <a:rPr lang="en-US" sz="1200" b="0" i="0" u="none" strike="noStrike" kern="1200" dirty="0">
                <a:solidFill>
                  <a:schemeClr val="tx1"/>
                </a:solidFill>
                <a:effectLst/>
                <a:latin typeface="+mn-lt"/>
                <a:ea typeface="+mn-ea"/>
                <a:cs typeface="+mn-cs"/>
              </a:rPr>
              <a:t>we have developed good abstractions for the data plane, where we use “layers” and encapsulation to separate concerns -but  we haven’t yet developed good abstractions for the </a:t>
            </a:r>
            <a:r>
              <a:rPr lang="en-US" sz="1200" b="0" i="1" u="none" strike="noStrike" kern="1200" dirty="0">
                <a:solidFill>
                  <a:schemeClr val="tx1"/>
                </a:solidFill>
                <a:effectLst/>
                <a:latin typeface="+mn-lt"/>
                <a:ea typeface="+mn-ea"/>
                <a:cs typeface="+mn-cs"/>
              </a:rPr>
              <a:t>control</a:t>
            </a:r>
            <a:r>
              <a:rPr lang="en-US" sz="1200" b="0" i="0" u="none" strike="noStrike" kern="1200" dirty="0">
                <a:solidFill>
                  <a:schemeClr val="tx1"/>
                </a:solidFill>
                <a:effectLst/>
                <a:latin typeface="+mn-lt"/>
                <a:ea typeface="+mn-ea"/>
                <a:cs typeface="+mn-cs"/>
              </a:rPr>
              <a:t> plane. If</a:t>
            </a:r>
            <a:r>
              <a:rPr lang="en-US" sz="1200" b="0" i="0" u="none" strike="noStrike" kern="1200" baseline="0" dirty="0">
                <a:solidFill>
                  <a:schemeClr val="tx1"/>
                </a:solidFill>
                <a:effectLst/>
                <a:latin typeface="+mn-lt"/>
                <a:ea typeface="+mn-ea"/>
                <a:cs typeface="+mn-cs"/>
              </a:rPr>
              <a:t> we make c</a:t>
            </a:r>
            <a:r>
              <a:rPr lang="en-US" sz="1200" b="0" i="0" u="none" strike="noStrike" kern="1200" dirty="0">
                <a:solidFill>
                  <a:schemeClr val="tx1"/>
                </a:solidFill>
                <a:effectLst/>
                <a:latin typeface="+mn-lt"/>
                <a:ea typeface="+mn-ea"/>
                <a:cs typeface="+mn-cs"/>
              </a:rPr>
              <a:t>lever architectural choices and create</a:t>
            </a:r>
            <a:r>
              <a:rPr lang="en-US" sz="1200" b="0" i="0" u="none" strike="noStrike" kern="1200" baseline="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clean abstractions, we will be able to write control plane applications without worrying about the lower level details. </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6C4A7EA5-CD47-3F4B-9BAF-50ACD632C751}" type="slidenum">
              <a:rPr lang="en-US" smtClean="0"/>
              <a:t>16</a:t>
            </a:fld>
            <a:endParaRPr lang="en-US"/>
          </a:p>
        </p:txBody>
      </p:sp>
    </p:spTree>
    <p:extLst>
      <p:ext uri="{BB962C8B-B14F-4D97-AF65-F5344CB8AC3E}">
        <p14:creationId xmlns:p14="http://schemas.microsoft.com/office/powerpoint/2010/main" val="1058107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The world of computing is </a:t>
            </a:r>
            <a:r>
              <a:rPr lang="en-US" sz="1200" b="1" i="1" u="none" strike="noStrike" kern="1200" dirty="0">
                <a:solidFill>
                  <a:schemeClr val="tx1"/>
                </a:solidFill>
                <a:effectLst/>
                <a:latin typeface="+mn-lt"/>
                <a:ea typeface="+mn-ea"/>
                <a:cs typeface="+mn-cs"/>
              </a:rPr>
              <a:t>built</a:t>
            </a:r>
            <a:r>
              <a:rPr lang="en-US" sz="1200" b="0" i="0" u="none" strike="noStrike" kern="1200" dirty="0">
                <a:solidFill>
                  <a:schemeClr val="tx1"/>
                </a:solidFill>
                <a:effectLst/>
                <a:latin typeface="+mn-lt"/>
                <a:ea typeface="+mn-ea"/>
                <a:cs typeface="+mn-cs"/>
              </a:rPr>
              <a:t> on a foundation of clever abstractions. </a:t>
            </a:r>
          </a:p>
          <a:p>
            <a:pPr rtl="0"/>
            <a:r>
              <a:rPr lang="en-US" sz="1200" b="0" i="0" u="none" strike="noStrike" kern="1200" dirty="0">
                <a:solidFill>
                  <a:schemeClr val="tx1"/>
                </a:solidFill>
                <a:effectLst/>
                <a:latin typeface="+mn-lt"/>
                <a:ea typeface="+mn-ea"/>
                <a:cs typeface="+mn-cs"/>
              </a:rPr>
              <a:t>The abstraction of virtual memory means our applications don’t have to worry about managing physical memory locations and caches. Abstractions for file systems means our applications can open, update and close files without needing to know what hardware the file system uses, or where it is located. The abstraction of an operating system means our applications don’t have to worry about how processes are scheduled and peripherals are shared. </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6C4A7EA5-CD47-3F4B-9BAF-50ACD632C751}" type="slidenum">
              <a:rPr lang="en-US" smtClean="0"/>
              <a:t>17</a:t>
            </a:fld>
            <a:endParaRPr lang="en-US"/>
          </a:p>
        </p:txBody>
      </p:sp>
    </p:spTree>
    <p:extLst>
      <p:ext uri="{BB962C8B-B14F-4D97-AF65-F5344CB8AC3E}">
        <p14:creationId xmlns:p14="http://schemas.microsoft.com/office/powerpoint/2010/main" val="3896463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As Barbara </a:t>
            </a:r>
            <a:r>
              <a:rPr lang="en-US" sz="1200" b="0" i="0" u="none" strike="noStrike" kern="1200" dirty="0" err="1">
                <a:solidFill>
                  <a:schemeClr val="tx1"/>
                </a:solidFill>
                <a:effectLst/>
                <a:latin typeface="+mn-lt"/>
                <a:ea typeface="+mn-ea"/>
                <a:cs typeface="+mn-cs"/>
              </a:rPr>
              <a:t>Liskov</a:t>
            </a:r>
            <a:r>
              <a:rPr lang="en-US" sz="1200" b="0" i="0" u="none" strike="noStrike" kern="1200" dirty="0">
                <a:solidFill>
                  <a:schemeClr val="tx1"/>
                </a:solidFill>
                <a:effectLst/>
                <a:latin typeface="+mn-lt"/>
                <a:ea typeface="+mn-ea"/>
                <a:cs typeface="+mn-cs"/>
              </a:rPr>
              <a:t> said about computer science: “Modularity based on abstraction is the way things are done!” Abstractions are arguably the foundation upon which computers and entire data-centers are built.</a:t>
            </a:r>
            <a:endParaRPr lang="en-US" b="0" dirty="0">
              <a:effectLst/>
            </a:endParaRPr>
          </a:p>
          <a:p>
            <a:br>
              <a:rPr lang="en-US" dirty="0"/>
            </a:br>
            <a:r>
              <a:rPr lang="en-US" sz="1200" b="0" i="0" u="none" strike="noStrike" kern="1200" dirty="0">
                <a:solidFill>
                  <a:schemeClr val="tx1"/>
                </a:solidFill>
                <a:effectLst/>
                <a:latin typeface="+mn-lt"/>
                <a:ea typeface="+mn-ea"/>
                <a:cs typeface="+mn-cs"/>
              </a:rPr>
              <a:t>I actually think the past ten years in networking has been </a:t>
            </a:r>
            <a:r>
              <a:rPr lang="en-US" sz="1200" b="1" i="1" u="none" strike="noStrike" kern="1200" dirty="0">
                <a:solidFill>
                  <a:schemeClr val="tx1"/>
                </a:solidFill>
                <a:effectLst/>
                <a:latin typeface="+mn-lt"/>
                <a:ea typeface="+mn-ea"/>
                <a:cs typeface="+mn-cs"/>
              </a:rPr>
              <a:t>all about</a:t>
            </a:r>
            <a:r>
              <a:rPr lang="en-US" sz="1200" b="0" i="0" u="none" strike="noStrike" kern="1200" dirty="0">
                <a:solidFill>
                  <a:schemeClr val="tx1"/>
                </a:solidFill>
                <a:effectLst/>
                <a:latin typeface="+mn-lt"/>
                <a:ea typeface="+mn-ea"/>
                <a:cs typeface="+mn-cs"/>
              </a:rPr>
              <a:t> creating new abstractions for network control planes. </a:t>
            </a:r>
            <a:endParaRPr lang="en-US" dirty="0"/>
          </a:p>
        </p:txBody>
      </p:sp>
      <p:sp>
        <p:nvSpPr>
          <p:cNvPr id="4" name="Slide Number Placeholder 3"/>
          <p:cNvSpPr>
            <a:spLocks noGrp="1"/>
          </p:cNvSpPr>
          <p:nvPr>
            <p:ph type="sldNum" sz="quarter" idx="10"/>
          </p:nvPr>
        </p:nvSpPr>
        <p:spPr/>
        <p:txBody>
          <a:bodyPr/>
          <a:lstStyle/>
          <a:p>
            <a:fld id="{6C4A7EA5-CD47-3F4B-9BAF-50ACD632C751}" type="slidenum">
              <a:rPr lang="en-US" smtClean="0"/>
              <a:t>18</a:t>
            </a:fld>
            <a:endParaRPr lang="en-US"/>
          </a:p>
        </p:txBody>
      </p:sp>
    </p:spTree>
    <p:extLst>
      <p:ext uri="{BB962C8B-B14F-4D97-AF65-F5344CB8AC3E}">
        <p14:creationId xmlns:p14="http://schemas.microsoft.com/office/powerpoint/2010/main" val="2193642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22530" name="Rectangle 3"/>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atin typeface="Arial" charset="0"/>
            </a:endParaRPr>
          </a:p>
        </p:txBody>
      </p:sp>
    </p:spTree>
    <p:extLst>
      <p:ext uri="{BB962C8B-B14F-4D97-AF65-F5344CB8AC3E}">
        <p14:creationId xmlns:p14="http://schemas.microsoft.com/office/powerpoint/2010/main" val="31973971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 level we can think of</a:t>
            </a:r>
            <a:r>
              <a:rPr lang="en-US" baseline="0" dirty="0"/>
              <a:t> </a:t>
            </a:r>
            <a:r>
              <a:rPr lang="en-US" baseline="0" dirty="0" err="1"/>
              <a:t>OpenFlow</a:t>
            </a:r>
            <a:r>
              <a:rPr lang="en-US" baseline="0" dirty="0"/>
              <a:t> as a direct implementation of a “match-action” model of processing. </a:t>
            </a:r>
          </a:p>
          <a:p>
            <a:r>
              <a:rPr lang="en-US" baseline="0" dirty="0"/>
              <a:t>This model easily captures current switches, such as Ethernet </a:t>
            </a:r>
            <a:r>
              <a:rPr lang="en-US" baseline="0" dirty="0" err="1"/>
              <a:t>swithces</a:t>
            </a:r>
            <a:r>
              <a:rPr lang="en-US" baseline="0" dirty="0"/>
              <a:t>, IP routers and MPLS switches.</a:t>
            </a:r>
          </a:p>
          <a:p>
            <a:endParaRPr lang="en-US" baseline="0" dirty="0"/>
          </a:p>
          <a:p>
            <a:r>
              <a:rPr lang="en-US" baseline="0" dirty="0"/>
              <a:t>If there are multiple layers of protocols handled on a box, it’s easier to think of it as a sequence of tables….</a:t>
            </a:r>
            <a:endParaRPr lang="en-US" dirty="0"/>
          </a:p>
        </p:txBody>
      </p:sp>
      <p:sp>
        <p:nvSpPr>
          <p:cNvPr id="4" name="Slide Number Placeholder 3"/>
          <p:cNvSpPr>
            <a:spLocks noGrp="1"/>
          </p:cNvSpPr>
          <p:nvPr>
            <p:ph type="sldNum" sz="quarter" idx="10"/>
          </p:nvPr>
        </p:nvSpPr>
        <p:spPr/>
        <p:txBody>
          <a:bodyPr/>
          <a:lstStyle/>
          <a:p>
            <a:fld id="{30C17C4F-F342-4E4F-BDF4-6D69381014F1}" type="slidenum">
              <a:rPr lang="en-US" smtClean="0"/>
              <a:t>23</a:t>
            </a:fld>
            <a:endParaRPr lang="en-US"/>
          </a:p>
        </p:txBody>
      </p:sp>
    </p:spTree>
    <p:extLst>
      <p:ext uri="{BB962C8B-B14F-4D97-AF65-F5344CB8AC3E}">
        <p14:creationId xmlns:p14="http://schemas.microsoft.com/office/powerpoint/2010/main" val="14685642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where each protocol is</a:t>
            </a:r>
            <a:r>
              <a:rPr lang="en-US" baseline="0" dirty="0"/>
              <a:t> processed in its own table. For example, the first </a:t>
            </a:r>
            <a:r>
              <a:rPr lang="en-US" baseline="0" dirty="0" err="1"/>
              <a:t>tabnle</a:t>
            </a:r>
            <a:r>
              <a:rPr lang="en-US" baseline="0" dirty="0"/>
              <a:t> might be an exact match in a VLAN table in SRAM, and the last one might be an access control list entry in a TCAM.</a:t>
            </a:r>
            <a:endParaRPr lang="en-US" dirty="0"/>
          </a:p>
        </p:txBody>
      </p:sp>
      <p:sp>
        <p:nvSpPr>
          <p:cNvPr id="4" name="Slide Number Placeholder 3"/>
          <p:cNvSpPr>
            <a:spLocks noGrp="1"/>
          </p:cNvSpPr>
          <p:nvPr>
            <p:ph type="sldNum" sz="quarter" idx="10"/>
          </p:nvPr>
        </p:nvSpPr>
        <p:spPr/>
        <p:txBody>
          <a:bodyPr/>
          <a:lstStyle/>
          <a:p>
            <a:fld id="{30C17C4F-F342-4E4F-BDF4-6D69381014F1}" type="slidenum">
              <a:rPr lang="en-US" smtClean="0"/>
              <a:t>24</a:t>
            </a:fld>
            <a:endParaRPr lang="en-US"/>
          </a:p>
        </p:txBody>
      </p:sp>
    </p:spTree>
    <p:extLst>
      <p:ext uri="{BB962C8B-B14F-4D97-AF65-F5344CB8AC3E}">
        <p14:creationId xmlns:p14="http://schemas.microsoft.com/office/powerpoint/2010/main" val="40130453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C17C4F-F342-4E4F-BDF4-6D69381014F1}" type="slidenum">
              <a:rPr lang="en-US" smtClean="0"/>
              <a:t>27</a:t>
            </a:fld>
            <a:endParaRPr lang="en-US"/>
          </a:p>
        </p:txBody>
      </p:sp>
    </p:spTree>
    <p:extLst>
      <p:ext uri="{BB962C8B-B14F-4D97-AF65-F5344CB8AC3E}">
        <p14:creationId xmlns:p14="http://schemas.microsoft.com/office/powerpoint/2010/main" val="32678111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257E4A85-C97E-C143-87C7-F40D9D349A73}"/>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Rectangle 3">
            <a:extLst>
              <a:ext uri="{FF2B5EF4-FFF2-40B4-BE49-F238E27FC236}">
                <a16:creationId xmlns:a16="http://schemas.microsoft.com/office/drawing/2014/main" id="{5AC11DDE-5B80-4F4B-BA86-7E6FD203D44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ea typeface="ＭＳ Ｐゴシック" panose="020B0600070205080204" pitchFamily="34" charset="-128"/>
            </a:endParaRPr>
          </a:p>
        </p:txBody>
      </p:sp>
    </p:spTree>
    <p:extLst>
      <p:ext uri="{BB962C8B-B14F-4D97-AF65-F5344CB8AC3E}">
        <p14:creationId xmlns:p14="http://schemas.microsoft.com/office/powerpoint/2010/main" val="19350048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DEB0E-AF7D-3048-8805-60F1911FB7A8}" type="slidenum">
              <a:rPr lang="en-US" altLang="en-US" smtClean="0"/>
              <a:pPr/>
              <a:t>29</a:t>
            </a:fld>
            <a:endParaRPr lang="en-US" altLang="en-US"/>
          </a:p>
        </p:txBody>
      </p:sp>
    </p:spTree>
    <p:extLst>
      <p:ext uri="{BB962C8B-B14F-4D97-AF65-F5344CB8AC3E}">
        <p14:creationId xmlns:p14="http://schemas.microsoft.com/office/powerpoint/2010/main" val="23542170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C17C4F-F342-4E4F-BDF4-6D69381014F1}" type="slidenum">
              <a:rPr lang="en-US" smtClean="0"/>
              <a:t>30</a:t>
            </a:fld>
            <a:endParaRPr lang="en-US"/>
          </a:p>
        </p:txBody>
      </p:sp>
    </p:spTree>
    <p:extLst>
      <p:ext uri="{BB962C8B-B14F-4D97-AF65-F5344CB8AC3E}">
        <p14:creationId xmlns:p14="http://schemas.microsoft.com/office/powerpoint/2010/main" val="2227522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106" name="Rectangle 4">
            <a:extLst>
              <a:ext uri="{FF2B5EF4-FFF2-40B4-BE49-F238E27FC236}">
                <a16:creationId xmlns:a16="http://schemas.microsoft.com/office/drawing/2014/main" id="{BAB4E85C-1F65-F14B-A803-B2297F53FDB4}"/>
              </a:ext>
            </a:extLst>
          </p:cNvPr>
          <p:cNvSpPr>
            <a:spLocks noGrp="1" noChangeArrowheads="1"/>
          </p:cNvSpPr>
          <p:nvPr>
            <p:ph type="dt" sz="quarter" idx="1"/>
          </p:nvPr>
        </p:nvSpPr>
        <p:spPr/>
        <p:txBody>
          <a:bodyPr/>
          <a:lstStyle>
            <a:lvl1pPr>
              <a:spcBef>
                <a:spcPct val="30000"/>
              </a:spcBef>
              <a:buClr>
                <a:srgbClr val="000000"/>
              </a:buClr>
              <a:buSzPct val="100000"/>
              <a:buFont typeface="Times New Roman" panose="02020603050405020304" pitchFamily="18" charset="0"/>
              <a:tabLst>
                <a:tab pos="457200" algn="l"/>
                <a:tab pos="914400" algn="l"/>
                <a:tab pos="1371600" algn="l"/>
                <a:tab pos="1828800" algn="l"/>
                <a:tab pos="2286000" algn="l"/>
                <a:tab pos="27432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457200" algn="l"/>
                <a:tab pos="914400" algn="l"/>
                <a:tab pos="1371600" algn="l"/>
                <a:tab pos="1828800" algn="l"/>
                <a:tab pos="2286000" algn="l"/>
                <a:tab pos="27432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457200" algn="l"/>
                <a:tab pos="914400" algn="l"/>
                <a:tab pos="1371600" algn="l"/>
                <a:tab pos="1828800" algn="l"/>
                <a:tab pos="2286000" algn="l"/>
                <a:tab pos="27432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457200" algn="l"/>
                <a:tab pos="914400" algn="l"/>
                <a:tab pos="1371600" algn="l"/>
                <a:tab pos="1828800" algn="l"/>
                <a:tab pos="2286000" algn="l"/>
                <a:tab pos="27432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457200" algn="l"/>
                <a:tab pos="914400" algn="l"/>
                <a:tab pos="1371600" algn="l"/>
                <a:tab pos="1828800" algn="l"/>
                <a:tab pos="2286000" algn="l"/>
                <a:tab pos="2743200" algn="l"/>
              </a:tabLst>
              <a:defRPr sz="1200">
                <a:solidFill>
                  <a:srgbClr val="000000"/>
                </a:solidFill>
                <a:latin typeface="Times New Roman" panose="02020603050405020304" pitchFamily="18" charset="0"/>
              </a:defRPr>
            </a:lvl5pPr>
            <a:lvl6pPr marL="2514600" indent="-228600" defTabSz="457200" eaLnBrk="0" fontAlgn="base" hangingPunct="0">
              <a:spcBef>
                <a:spcPct val="3000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Lst>
              <a:defRPr sz="1200">
                <a:solidFill>
                  <a:srgbClr val="000000"/>
                </a:solidFill>
                <a:latin typeface="Times New Roman" panose="02020603050405020304" pitchFamily="18" charset="0"/>
              </a:defRPr>
            </a:lvl6pPr>
            <a:lvl7pPr marL="2971800" indent="-228600" defTabSz="457200" eaLnBrk="0" fontAlgn="base" hangingPunct="0">
              <a:spcBef>
                <a:spcPct val="3000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Lst>
              <a:defRPr sz="1200">
                <a:solidFill>
                  <a:srgbClr val="000000"/>
                </a:solidFill>
                <a:latin typeface="Times New Roman" panose="02020603050405020304" pitchFamily="18" charset="0"/>
              </a:defRPr>
            </a:lvl7pPr>
            <a:lvl8pPr marL="3429000" indent="-228600" defTabSz="457200" eaLnBrk="0" fontAlgn="base" hangingPunct="0">
              <a:spcBef>
                <a:spcPct val="3000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Lst>
              <a:defRPr sz="1200">
                <a:solidFill>
                  <a:srgbClr val="000000"/>
                </a:solidFill>
                <a:latin typeface="Times New Roman" panose="02020603050405020304" pitchFamily="18" charset="0"/>
              </a:defRPr>
            </a:lvl8pPr>
            <a:lvl9pPr marL="3886200" indent="-228600" defTabSz="457200" eaLnBrk="0" fontAlgn="base" hangingPunct="0">
              <a:spcBef>
                <a:spcPct val="3000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Lst>
              <a:defRPr sz="1200">
                <a:solidFill>
                  <a:srgbClr val="000000"/>
                </a:solidFill>
                <a:latin typeface="Times New Roman" panose="02020603050405020304" pitchFamily="18" charset="0"/>
              </a:defRPr>
            </a:lvl9pPr>
          </a:lstStyle>
          <a:p>
            <a:pPr>
              <a:spcBef>
                <a:spcPct val="0"/>
              </a:spcBef>
              <a:buClrTx/>
              <a:buFontTx/>
              <a:buNone/>
              <a:defRPr/>
            </a:pPr>
            <a:r>
              <a:rPr lang="en-US" altLang="en-US"/>
              <a:t>04/03/18</a:t>
            </a:r>
          </a:p>
        </p:txBody>
      </p:sp>
      <p:sp>
        <p:nvSpPr>
          <p:cNvPr id="19459" name="Rectangle 8">
            <a:extLst>
              <a:ext uri="{FF2B5EF4-FFF2-40B4-BE49-F238E27FC236}">
                <a16:creationId xmlns:a16="http://schemas.microsoft.com/office/drawing/2014/main" id="{140F49DD-5D33-CD44-BC30-6E366ED2BF7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1pPr>
            <a:lvl2pPr marL="742950" indent="-285750">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2pPr>
            <a:lvl3pPr marL="1143000" indent="-228600">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3pPr>
            <a:lvl4pPr marL="1600200" indent="-228600">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tabLst>
                <a:tab pos="457200" algn="l"/>
                <a:tab pos="914400" algn="l"/>
                <a:tab pos="1371600" algn="l"/>
                <a:tab pos="1828800" algn="l"/>
                <a:tab pos="2286000" algn="l"/>
                <a:tab pos="2743200" algn="l"/>
              </a:tabLst>
              <a:defRPr sz="2000">
                <a:solidFill>
                  <a:schemeClr val="tx1"/>
                </a:solidFill>
                <a:latin typeface="Arial" panose="020B0604020202020204" pitchFamily="34" charset="0"/>
                <a:ea typeface="ＭＳ Ｐゴシック" panose="020B0600070205080204" pitchFamily="34" charset="-128"/>
              </a:defRPr>
            </a:lvl9pPr>
          </a:lstStyle>
          <a:p>
            <a:pPr>
              <a:buSzPct val="100000"/>
            </a:pPr>
            <a:fld id="{7D497164-C904-E44F-BF27-0D6F07A67EA5}" type="slidenum">
              <a:rPr lang="en-US" altLang="en-US" sz="1200">
                <a:solidFill>
                  <a:srgbClr val="000000"/>
                </a:solidFill>
                <a:latin typeface="Times New Roman" panose="02020603050405020304" pitchFamily="18" charset="0"/>
              </a:rPr>
              <a:pPr>
                <a:buSzPct val="100000"/>
              </a:pPr>
              <a:t>2</a:t>
            </a:fld>
            <a:endParaRPr lang="en-US" altLang="en-US" sz="1200">
              <a:solidFill>
                <a:srgbClr val="000000"/>
              </a:solidFill>
              <a:latin typeface="Times New Roman" panose="02020603050405020304" pitchFamily="18" charset="0"/>
            </a:endParaRPr>
          </a:p>
        </p:txBody>
      </p:sp>
      <p:sp>
        <p:nvSpPr>
          <p:cNvPr id="19460" name="Text Box 1">
            <a:extLst>
              <a:ext uri="{FF2B5EF4-FFF2-40B4-BE49-F238E27FC236}">
                <a16:creationId xmlns:a16="http://schemas.microsoft.com/office/drawing/2014/main" id="{CC411B7F-C770-264F-82B4-8F4AAB50AC7F}"/>
              </a:ext>
            </a:extLst>
          </p:cNvPr>
          <p:cNvSpPr>
            <a:spLocks noGrp="1" noRot="1" noChangeAspect="1" noChangeArrowheads="1" noTextEdit="1"/>
          </p:cNvSpPr>
          <p:nvPr>
            <p:ph type="sldImg"/>
          </p:nvPr>
        </p:nvSpPr>
        <p:spPr>
          <a:xfrm>
            <a:off x="381000" y="685800"/>
            <a:ext cx="6096000" cy="34290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9461" name="Text Box 2">
            <a:extLst>
              <a:ext uri="{FF2B5EF4-FFF2-40B4-BE49-F238E27FC236}">
                <a16:creationId xmlns:a16="http://schemas.microsoft.com/office/drawing/2014/main" id="{3F1E2DC3-B740-FE4A-BBC9-56D0037DFA1E}"/>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latin typeface="Times New Roman" panose="02020603050405020304" pitchFamily="18" charset="0"/>
              <a:ea typeface="ＭＳ Ｐゴシック" panose="020B0600070205080204" pitchFamily="34" charset="-128"/>
              <a:cs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22530" name="Rectangle 3"/>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atin typeface="Arial" charset="0"/>
            </a:endParaRPr>
          </a:p>
        </p:txBody>
      </p:sp>
    </p:spTree>
    <p:extLst>
      <p:ext uri="{BB962C8B-B14F-4D97-AF65-F5344CB8AC3E}">
        <p14:creationId xmlns:p14="http://schemas.microsoft.com/office/powerpoint/2010/main" val="17240116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22530" name="Rectangle 3"/>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atin typeface="Arial" charset="0"/>
            </a:endParaRPr>
          </a:p>
        </p:txBody>
      </p:sp>
    </p:spTree>
    <p:extLst>
      <p:ext uri="{BB962C8B-B14F-4D97-AF65-F5344CB8AC3E}">
        <p14:creationId xmlns:p14="http://schemas.microsoft.com/office/powerpoint/2010/main" val="1996609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2530" name="Rectangle 3"/>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en-US">
              <a:latin typeface="Arial" charset="0"/>
            </a:endParaRPr>
          </a:p>
        </p:txBody>
      </p:sp>
    </p:spTree>
    <p:extLst>
      <p:ext uri="{BB962C8B-B14F-4D97-AF65-F5344CB8AC3E}">
        <p14:creationId xmlns:p14="http://schemas.microsoft.com/office/powerpoint/2010/main" val="1367623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Slide Image Placeholder 1">
            <a:extLst>
              <a:ext uri="{FF2B5EF4-FFF2-40B4-BE49-F238E27FC236}">
                <a16:creationId xmlns:a16="http://schemas.microsoft.com/office/drawing/2014/main" id="{FA878E56-8693-AC44-80C6-6092DD0A1A33}"/>
              </a:ext>
            </a:extLst>
          </p:cNvPr>
          <p:cNvSpPr>
            <a:spLocks noGrp="1" noRot="1" noChangeAspect="1" noChangeArrowheads="1" noTextEdit="1"/>
          </p:cNvSpPr>
          <p:nvPr>
            <p:ph type="sldImg"/>
          </p:nvPr>
        </p:nvSpPr>
        <p:spPr>
          <a:ln/>
        </p:spPr>
      </p:sp>
      <p:sp>
        <p:nvSpPr>
          <p:cNvPr id="36866" name="Notes Placeholder 2">
            <a:extLst>
              <a:ext uri="{FF2B5EF4-FFF2-40B4-BE49-F238E27FC236}">
                <a16:creationId xmlns:a16="http://schemas.microsoft.com/office/drawing/2014/main" id="{5F318ECD-54FA-ED4D-A60B-4FA2393A387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cs typeface="Times New Roman" panose="02020603050405020304" pitchFamily="18" charset="0"/>
            </a:endParaRPr>
          </a:p>
        </p:txBody>
      </p:sp>
      <p:sp>
        <p:nvSpPr>
          <p:cNvPr id="36867" name="Slide Number Placeholder 3">
            <a:extLst>
              <a:ext uri="{FF2B5EF4-FFF2-40B4-BE49-F238E27FC236}">
                <a16:creationId xmlns:a16="http://schemas.microsoft.com/office/drawing/2014/main" id="{3C21128D-D0FD-F24E-94EA-BFFA1CB4723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C43D4B6-BA0C-B041-84C1-4D2E20E0D97D}" type="slidenum">
              <a:rPr lang="en-US" altLang="en-US" sz="1200"/>
              <a:pPr/>
              <a:t>3</a:t>
            </a:fld>
            <a:endParaRPr lang="en-US" alt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C17C4F-F342-4E4F-BDF4-6D69381014F1}" type="slidenum">
              <a:rPr lang="en-US" smtClean="0"/>
              <a:t>7</a:t>
            </a:fld>
            <a:endParaRPr lang="en-US"/>
          </a:p>
        </p:txBody>
      </p:sp>
    </p:spTree>
    <p:extLst>
      <p:ext uri="{BB962C8B-B14F-4D97-AF65-F5344CB8AC3E}">
        <p14:creationId xmlns:p14="http://schemas.microsoft.com/office/powerpoint/2010/main" val="24112445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2530" name="Rectangle 3"/>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marL="0" marR="0" indent="0" algn="l" defTabSz="457200" rtl="0" eaLnBrk="1" fontAlgn="auto" latinLnBrk="0" hangingPunct="1">
              <a:lnSpc>
                <a:spcPct val="100000"/>
              </a:lnSpc>
              <a:spcBef>
                <a:spcPct val="0"/>
              </a:spcBef>
              <a:spcAft>
                <a:spcPts val="0"/>
              </a:spcAft>
              <a:buClrTx/>
              <a:buSzTx/>
              <a:buFontTx/>
              <a:buNone/>
              <a:tabLst/>
              <a:defRPr/>
            </a:pPr>
            <a:r>
              <a:rPr lang="en-US" sz="1200" kern="1200" dirty="0">
                <a:solidFill>
                  <a:schemeClr val="tx1"/>
                </a:solidFill>
                <a:latin typeface="+mn-lt"/>
                <a:ea typeface="+mn-ea"/>
                <a:cs typeface="+mn-cs"/>
              </a:rPr>
              <a:t>AS you may know, Ethane is</a:t>
            </a:r>
            <a:r>
              <a:rPr lang="en-US" sz="1200" kern="1200" baseline="0" dirty="0">
                <a:solidFill>
                  <a:schemeClr val="tx1"/>
                </a:solidFill>
                <a:latin typeface="+mn-lt"/>
                <a:ea typeface="+mn-ea"/>
                <a:cs typeface="+mn-cs"/>
              </a:rPr>
              <a:t> a proposed way to build enterprise networks. Rather than login to every switch to configure it, the control plane is logically centralized. The operator creates a policy which is compiled down to forwarding rules in the switches. We build a prototype for about 300 users.</a:t>
            </a:r>
          </a:p>
          <a:p>
            <a:pPr marL="0" marR="0" indent="0" algn="l" defTabSz="457200" rtl="0" eaLnBrk="1" fontAlgn="auto" latinLnBrk="0" hangingPunct="1">
              <a:lnSpc>
                <a:spcPct val="100000"/>
              </a:lnSpc>
              <a:spcBef>
                <a:spcPct val="0"/>
              </a:spcBef>
              <a:spcAft>
                <a:spcPts val="0"/>
              </a:spcAft>
              <a:buClrTx/>
              <a:buSzTx/>
              <a:buFontTx/>
              <a:buNone/>
              <a:tabLst/>
              <a:defRPr/>
            </a:pPr>
            <a:endParaRPr lang="en-US" sz="1200" kern="1200" dirty="0">
              <a:solidFill>
                <a:schemeClr val="tx1"/>
              </a:solidFill>
              <a:latin typeface="+mn-lt"/>
              <a:ea typeface="+mn-ea"/>
              <a:cs typeface="+mn-cs"/>
            </a:endParaRPr>
          </a:p>
          <a:p>
            <a:pPr marL="0" marR="0" indent="0" algn="l" defTabSz="457200" rtl="0" eaLnBrk="1" fontAlgn="auto" latinLnBrk="0" hangingPunct="1">
              <a:lnSpc>
                <a:spcPct val="100000"/>
              </a:lnSpc>
              <a:spcBef>
                <a:spcPct val="0"/>
              </a:spcBef>
              <a:spcAft>
                <a:spcPts val="0"/>
              </a:spcAft>
              <a:buClrTx/>
              <a:buSzTx/>
              <a:buFontTx/>
              <a:buNone/>
              <a:tabLst/>
              <a:defRPr/>
            </a:pPr>
            <a:r>
              <a:rPr lang="en-US" sz="1200" kern="1200" dirty="0">
                <a:solidFill>
                  <a:schemeClr val="tx1"/>
                </a:solidFill>
                <a:latin typeface="+mn-lt"/>
                <a:ea typeface="+mn-ea"/>
                <a:cs typeface="+mn-cs"/>
              </a:rPr>
              <a:t>Martin, Scott </a:t>
            </a:r>
            <a:r>
              <a:rPr lang="en-US" sz="1200" kern="1200" dirty="0" err="1">
                <a:solidFill>
                  <a:schemeClr val="tx1"/>
                </a:solidFill>
                <a:latin typeface="+mn-lt"/>
                <a:ea typeface="+mn-ea"/>
                <a:cs typeface="+mn-cs"/>
              </a:rPr>
              <a:t>Shenker</a:t>
            </a:r>
            <a:r>
              <a:rPr lang="en-US" sz="1200" kern="1200" baseline="0" dirty="0">
                <a:solidFill>
                  <a:schemeClr val="tx1"/>
                </a:solidFill>
                <a:latin typeface="+mn-lt"/>
                <a:ea typeface="+mn-ea"/>
                <a:cs typeface="+mn-cs"/>
              </a:rPr>
              <a:t> and I </a:t>
            </a:r>
            <a:r>
              <a:rPr lang="en-US" sz="1200" kern="1200" dirty="0">
                <a:solidFill>
                  <a:schemeClr val="tx1"/>
                </a:solidFill>
                <a:latin typeface="+mn-lt"/>
                <a:ea typeface="+mn-ea"/>
                <a:cs typeface="+mn-cs"/>
              </a:rPr>
              <a:t>were wondering whether to</a:t>
            </a:r>
            <a:r>
              <a:rPr lang="en-US" sz="1200" kern="1200" baseline="0" dirty="0">
                <a:solidFill>
                  <a:schemeClr val="tx1"/>
                </a:solidFill>
                <a:latin typeface="+mn-lt"/>
                <a:ea typeface="+mn-ea"/>
                <a:cs typeface="+mn-cs"/>
              </a:rPr>
              <a:t> continue with Ethane and what would happen next. </a:t>
            </a:r>
            <a:r>
              <a:rPr lang="en-US" sz="1200" kern="1200" dirty="0">
                <a:solidFill>
                  <a:schemeClr val="tx1"/>
                </a:solidFill>
                <a:latin typeface="+mn-lt"/>
                <a:ea typeface="+mn-ea"/>
                <a:cs typeface="+mn-cs"/>
              </a:rPr>
              <a:t>This was obviously a precursor to </a:t>
            </a:r>
            <a:r>
              <a:rPr lang="en-US" sz="1200" kern="1200" dirty="0" err="1">
                <a:solidFill>
                  <a:schemeClr val="tx1"/>
                </a:solidFill>
                <a:latin typeface="+mn-lt"/>
                <a:ea typeface="+mn-ea"/>
                <a:cs typeface="+mn-cs"/>
              </a:rPr>
              <a:t>OpenFlow</a:t>
            </a:r>
            <a:r>
              <a:rPr lang="en-US" sz="1200" kern="1200" dirty="0">
                <a:solidFill>
                  <a:schemeClr val="tx1"/>
                </a:solidFill>
                <a:latin typeface="+mn-lt"/>
                <a:ea typeface="+mn-ea"/>
                <a:cs typeface="+mn-cs"/>
              </a:rPr>
              <a:t> and then SDN.</a:t>
            </a:r>
          </a:p>
          <a:p>
            <a:pPr marL="0" marR="0" indent="0" algn="l" defTabSz="457200" rtl="0" eaLnBrk="1" fontAlgn="auto" latinLnBrk="0" hangingPunct="1">
              <a:lnSpc>
                <a:spcPct val="100000"/>
              </a:lnSpc>
              <a:spcBef>
                <a:spcPct val="0"/>
              </a:spcBef>
              <a:spcAft>
                <a:spcPts val="0"/>
              </a:spcAft>
              <a:buClrTx/>
              <a:buSzTx/>
              <a:buFontTx/>
              <a:buNone/>
              <a:tabLst/>
              <a:defRPr/>
            </a:pPr>
            <a:endParaRPr lang="en-US" sz="1200" kern="1200" dirty="0">
              <a:solidFill>
                <a:schemeClr val="tx1"/>
              </a:solidFill>
              <a:latin typeface="+mn-lt"/>
              <a:ea typeface="+mn-ea"/>
              <a:cs typeface="+mn-cs"/>
            </a:endParaRPr>
          </a:p>
          <a:p>
            <a:pPr marL="0" marR="0" indent="0" algn="l" defTabSz="457200" rtl="0" eaLnBrk="1" fontAlgn="auto" latinLnBrk="0" hangingPunct="1">
              <a:lnSpc>
                <a:spcPct val="100000"/>
              </a:lnSpc>
              <a:spcBef>
                <a:spcPct val="0"/>
              </a:spcBef>
              <a:spcAft>
                <a:spcPts val="0"/>
              </a:spcAft>
              <a:buClrTx/>
              <a:buSzTx/>
              <a:buFontTx/>
              <a:buNone/>
              <a:tabLst/>
              <a:defRPr/>
            </a:pPr>
            <a:endParaRPr lang="en-US" sz="1200" kern="1200" dirty="0">
              <a:solidFill>
                <a:schemeClr val="tx1"/>
              </a:solidFill>
              <a:latin typeface="+mn-lt"/>
              <a:ea typeface="+mn-ea"/>
              <a:cs typeface="+mn-cs"/>
            </a:endParaRPr>
          </a:p>
          <a:p>
            <a:pPr marL="0" marR="0" indent="0" algn="l" defTabSz="457200" rtl="0" eaLnBrk="1" fontAlgn="auto" latinLnBrk="0" hangingPunct="1">
              <a:lnSpc>
                <a:spcPct val="100000"/>
              </a:lnSpc>
              <a:spcBef>
                <a:spcPct val="0"/>
              </a:spcBef>
              <a:spcAft>
                <a:spcPts val="0"/>
              </a:spcAft>
              <a:buClrTx/>
              <a:buSzTx/>
              <a:buFontTx/>
              <a:buNone/>
              <a:tabLst/>
              <a:defRPr/>
            </a:pPr>
            <a:endParaRPr lang="en-US" sz="1200" kern="1200" dirty="0">
              <a:solidFill>
                <a:schemeClr val="tx1"/>
              </a:solidFill>
              <a:latin typeface="+mn-lt"/>
              <a:ea typeface="+mn-ea"/>
              <a:cs typeface="+mn-cs"/>
            </a:endParaRPr>
          </a:p>
          <a:p>
            <a:pPr marL="0" marR="0" indent="0" algn="l" defTabSz="457200" rtl="0" eaLnBrk="1" fontAlgn="auto" latinLnBrk="0" hangingPunct="1">
              <a:lnSpc>
                <a:spcPct val="100000"/>
              </a:lnSpc>
              <a:spcBef>
                <a:spcPct val="0"/>
              </a:spcBef>
              <a:spcAft>
                <a:spcPts val="0"/>
              </a:spcAft>
              <a:buClrTx/>
              <a:buSzTx/>
              <a:buFontTx/>
              <a:buNone/>
              <a:tabLst/>
              <a:defRPr/>
            </a:pPr>
            <a:endParaRPr lang="en-US" sz="1200" kern="1200" dirty="0">
              <a:solidFill>
                <a:schemeClr val="tx1"/>
              </a:solidFill>
              <a:latin typeface="+mn-lt"/>
              <a:ea typeface="+mn-ea"/>
              <a:cs typeface="+mn-cs"/>
            </a:endParaRPr>
          </a:p>
          <a:p>
            <a:pPr eaLnBrk="1" hangingPunct="1">
              <a:spcBef>
                <a:spcPct val="0"/>
              </a:spcBef>
            </a:pPr>
            <a:endParaRPr lang="en-US" dirty="0">
              <a:latin typeface="Arial" charset="0"/>
            </a:endParaRPr>
          </a:p>
        </p:txBody>
      </p:sp>
    </p:spTree>
    <p:extLst>
      <p:ext uri="{BB962C8B-B14F-4D97-AF65-F5344CB8AC3E}">
        <p14:creationId xmlns:p14="http://schemas.microsoft.com/office/powerpoint/2010/main" val="33379406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88067" name="Rectangle 3"/>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atin typeface="Calibri" charset="0"/>
              <a:ea typeface="ＭＳ Ｐゴシック" charset="0"/>
              <a:cs typeface="ＭＳ Ｐゴシック" charset="0"/>
            </a:endParaRPr>
          </a:p>
        </p:txBody>
      </p:sp>
    </p:spTree>
    <p:extLst>
      <p:ext uri="{BB962C8B-B14F-4D97-AF65-F5344CB8AC3E}">
        <p14:creationId xmlns:p14="http://schemas.microsoft.com/office/powerpoint/2010/main" val="933558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 name="Notes Placeholder 2"/>
          <p:cNvSpPr>
            <a:spLocks noGrp="1"/>
          </p:cNvSpPr>
          <p:nvPr>
            <p:ph type="body" idx="1"/>
          </p:nvPr>
        </p:nvSpPr>
        <p:spPr/>
        <p:txBody>
          <a:bodyPr>
            <a:normAutofit/>
          </a:bodyPr>
          <a:lstStyle/>
          <a:p>
            <a:pPr>
              <a:defRPr/>
            </a:pPr>
            <a:endParaRPr lang="en-US" b="1" dirty="0"/>
          </a:p>
        </p:txBody>
      </p:sp>
      <p:sp>
        <p:nvSpPr>
          <p:cNvPr id="4" name="Slide Number Placeholder 3"/>
          <p:cNvSpPr>
            <a:spLocks noGrp="1"/>
          </p:cNvSpPr>
          <p:nvPr>
            <p:ph type="sldNum" sz="quarter" idx="5"/>
          </p:nvPr>
        </p:nvSpPr>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BD3BA75-E07A-9C48-BD2B-2D32A71F293F}" type="slidenum">
              <a:rPr lang="en-US" sz="1200">
                <a:solidFill>
                  <a:srgbClr val="000000"/>
                </a:solidFill>
                <a:latin typeface="Calibri" charset="0"/>
              </a:rPr>
              <a:pPr eaLnBrk="1" hangingPunct="1"/>
              <a:t>13</a:t>
            </a:fld>
            <a:endParaRPr lang="en-US" sz="1200">
              <a:solidFill>
                <a:srgbClr val="000000"/>
              </a:solidFill>
              <a:latin typeface="Calibri" charset="0"/>
            </a:endParaRPr>
          </a:p>
        </p:txBody>
      </p:sp>
    </p:spTree>
    <p:extLst>
      <p:ext uri="{BB962C8B-B14F-4D97-AF65-F5344CB8AC3E}">
        <p14:creationId xmlns:p14="http://schemas.microsoft.com/office/powerpoint/2010/main" val="14207667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C17C4F-F342-4E4F-BDF4-6D69381014F1}" type="slidenum">
              <a:rPr lang="en-US" smtClean="0"/>
              <a:t>14</a:t>
            </a:fld>
            <a:endParaRPr lang="en-US"/>
          </a:p>
        </p:txBody>
      </p:sp>
    </p:spTree>
    <p:extLst>
      <p:ext uri="{BB962C8B-B14F-4D97-AF65-F5344CB8AC3E}">
        <p14:creationId xmlns:p14="http://schemas.microsoft.com/office/powerpoint/2010/main" val="3557781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Scott </a:t>
            </a:r>
            <a:r>
              <a:rPr lang="en-US" sz="1200" b="0" i="0" u="none" strike="noStrike" kern="1200" dirty="0" err="1">
                <a:solidFill>
                  <a:schemeClr val="tx1"/>
                </a:solidFill>
                <a:effectLst/>
                <a:latin typeface="+mn-lt"/>
                <a:ea typeface="+mn-ea"/>
                <a:cs typeface="+mn-cs"/>
              </a:rPr>
              <a:t>Shenker</a:t>
            </a:r>
            <a:r>
              <a:rPr lang="en-US" sz="1200" b="0" i="0" u="none" strike="noStrike" kern="1200" dirty="0">
                <a:solidFill>
                  <a:schemeClr val="tx1"/>
                </a:solidFill>
                <a:effectLst/>
                <a:latin typeface="+mn-lt"/>
                <a:ea typeface="+mn-ea"/>
                <a:cs typeface="+mn-cs"/>
              </a:rPr>
              <a:t> famously said 5 years ago in his talk &lt;slide of Scott’s talk&gt; on “The Future of Networking and the Past of Protocols”: he said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t>
            </a:r>
            <a:r>
              <a:rPr lang="en-US" sz="1200" b="0" i="1" u="none" strike="noStrike" kern="1200" dirty="0">
                <a:solidFill>
                  <a:schemeClr val="tx1"/>
                </a:solidFill>
                <a:effectLst/>
                <a:latin typeface="+mn-lt"/>
                <a:ea typeface="+mn-ea"/>
                <a:cs typeface="+mn-cs"/>
              </a:rPr>
              <a:t>People who run networks have to keep a superhuman amount of state in their heads, which means networks today are run by Masters of Complexity.</a:t>
            </a:r>
            <a:r>
              <a:rPr lang="en-US" sz="1200" b="0" i="0" u="none" strike="noStrike"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6C4A7EA5-CD47-3F4B-9BAF-50ACD632C751}" type="slidenum">
              <a:rPr lang="en-US" smtClean="0"/>
              <a:t>15</a:t>
            </a:fld>
            <a:endParaRPr lang="en-US"/>
          </a:p>
        </p:txBody>
      </p:sp>
    </p:spTree>
    <p:extLst>
      <p:ext uri="{BB962C8B-B14F-4D97-AF65-F5344CB8AC3E}">
        <p14:creationId xmlns:p14="http://schemas.microsoft.com/office/powerpoint/2010/main" val="2671940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10">
            <a:extLst>
              <a:ext uri="{FF2B5EF4-FFF2-40B4-BE49-F238E27FC236}">
                <a16:creationId xmlns:a16="http://schemas.microsoft.com/office/drawing/2014/main" id="{224DDA2E-56B4-9046-AFAB-68D0F921E7F9}"/>
              </a:ext>
            </a:extLst>
          </p:cNvPr>
          <p:cNvSpPr>
            <a:spLocks noGrp="1" noChangeArrowheads="1"/>
          </p:cNvSpPr>
          <p:nvPr>
            <p:ph type="sldNum" sz="quarter" idx="10"/>
          </p:nvPr>
        </p:nvSpPr>
        <p:spPr>
          <a:ln/>
        </p:spPr>
        <p:txBody>
          <a:bodyPr/>
          <a:lstStyle>
            <a:lvl1pPr>
              <a:defRPr/>
            </a:lvl1pPr>
          </a:lstStyle>
          <a:p>
            <a:fld id="{C9E6340A-C286-D14B-87B3-E30F2E38425E}" type="slidenum">
              <a:rPr lang="en-US" altLang="en-US"/>
              <a:pPr/>
              <a:t>‹#›</a:t>
            </a:fld>
            <a:endParaRPr lang="en-US" altLang="en-US"/>
          </a:p>
        </p:txBody>
      </p:sp>
    </p:spTree>
    <p:extLst>
      <p:ext uri="{BB962C8B-B14F-4D97-AF65-F5344CB8AC3E}">
        <p14:creationId xmlns:p14="http://schemas.microsoft.com/office/powerpoint/2010/main" val="456128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a:extLst>
              <a:ext uri="{FF2B5EF4-FFF2-40B4-BE49-F238E27FC236}">
                <a16:creationId xmlns:a16="http://schemas.microsoft.com/office/drawing/2014/main" id="{D8D953CB-5CBB-8046-8FC5-44F5ACEBB26D}"/>
              </a:ext>
            </a:extLst>
          </p:cNvPr>
          <p:cNvSpPr>
            <a:spLocks noGrp="1" noChangeArrowheads="1"/>
          </p:cNvSpPr>
          <p:nvPr>
            <p:ph type="sldNum" sz="quarter" idx="10"/>
          </p:nvPr>
        </p:nvSpPr>
        <p:spPr>
          <a:ln/>
        </p:spPr>
        <p:txBody>
          <a:bodyPr/>
          <a:lstStyle>
            <a:lvl1pPr>
              <a:defRPr/>
            </a:lvl1pPr>
          </a:lstStyle>
          <a:p>
            <a:fld id="{9348F6BE-35C0-FA45-8A15-123639A4F292}" type="slidenum">
              <a:rPr lang="en-US" altLang="en-US"/>
              <a:pPr/>
              <a:t>‹#›</a:t>
            </a:fld>
            <a:endParaRPr lang="en-US" altLang="en-US"/>
          </a:p>
        </p:txBody>
      </p:sp>
    </p:spTree>
    <p:extLst>
      <p:ext uri="{BB962C8B-B14F-4D97-AF65-F5344CB8AC3E}">
        <p14:creationId xmlns:p14="http://schemas.microsoft.com/office/powerpoint/2010/main" val="3009950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a:extLst>
              <a:ext uri="{FF2B5EF4-FFF2-40B4-BE49-F238E27FC236}">
                <a16:creationId xmlns:a16="http://schemas.microsoft.com/office/drawing/2014/main" id="{1F9892FF-4EF7-2543-A847-02C58EDABD1C}"/>
              </a:ext>
            </a:extLst>
          </p:cNvPr>
          <p:cNvSpPr>
            <a:spLocks noGrp="1" noChangeArrowheads="1"/>
          </p:cNvSpPr>
          <p:nvPr>
            <p:ph type="sldNum" sz="quarter" idx="10"/>
          </p:nvPr>
        </p:nvSpPr>
        <p:spPr>
          <a:ln/>
        </p:spPr>
        <p:txBody>
          <a:bodyPr/>
          <a:lstStyle>
            <a:lvl1pPr>
              <a:defRPr/>
            </a:lvl1pPr>
          </a:lstStyle>
          <a:p>
            <a:fld id="{35F13EFA-2572-164D-B51D-1447E74E5629}" type="slidenum">
              <a:rPr lang="en-US" altLang="en-US"/>
              <a:pPr/>
              <a:t>‹#›</a:t>
            </a:fld>
            <a:endParaRPr lang="en-US" altLang="en-US"/>
          </a:p>
        </p:txBody>
      </p:sp>
    </p:spTree>
    <p:extLst>
      <p:ext uri="{BB962C8B-B14F-4D97-AF65-F5344CB8AC3E}">
        <p14:creationId xmlns:p14="http://schemas.microsoft.com/office/powerpoint/2010/main" val="605586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1" y="67866"/>
            <a:ext cx="8226425" cy="1129903"/>
          </a:xfrm>
        </p:spPr>
        <p:txBody>
          <a:bodyPr/>
          <a:lstStyle/>
          <a:p>
            <a:r>
              <a:rPr lang="en-US"/>
              <a:t>Click to edit Master title style</a:t>
            </a:r>
          </a:p>
        </p:txBody>
      </p:sp>
      <p:sp>
        <p:nvSpPr>
          <p:cNvPr id="3" name="Rectangle 10">
            <a:extLst>
              <a:ext uri="{FF2B5EF4-FFF2-40B4-BE49-F238E27FC236}">
                <a16:creationId xmlns:a16="http://schemas.microsoft.com/office/drawing/2014/main" id="{C094F388-7CF0-7B4C-A150-49387568578B}"/>
              </a:ext>
            </a:extLst>
          </p:cNvPr>
          <p:cNvSpPr>
            <a:spLocks noGrp="1" noChangeArrowheads="1"/>
          </p:cNvSpPr>
          <p:nvPr>
            <p:ph type="sldNum" sz="quarter" idx="10"/>
          </p:nvPr>
        </p:nvSpPr>
        <p:spPr>
          <a:ln/>
        </p:spPr>
        <p:txBody>
          <a:bodyPr/>
          <a:lstStyle>
            <a:lvl1pPr>
              <a:defRPr/>
            </a:lvl1pPr>
          </a:lstStyle>
          <a:p>
            <a:fld id="{35FE0DE3-804F-2440-971F-D9D452A97F68}" type="slidenum">
              <a:rPr lang="en-US" altLang="en-US"/>
              <a:pPr/>
              <a:t>‹#›</a:t>
            </a:fld>
            <a:endParaRPr lang="en-US" altLang="en-US"/>
          </a:p>
        </p:txBody>
      </p:sp>
    </p:spTree>
    <p:extLst>
      <p:ext uri="{BB962C8B-B14F-4D97-AF65-F5344CB8AC3E}">
        <p14:creationId xmlns:p14="http://schemas.microsoft.com/office/powerpoint/2010/main" val="12564224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a:extLst>
              <a:ext uri="{FF2B5EF4-FFF2-40B4-BE49-F238E27FC236}">
                <a16:creationId xmlns:a16="http://schemas.microsoft.com/office/drawing/2014/main" id="{8ECB71CC-0BDC-F746-AD73-8FA97C96CDD6}"/>
              </a:ext>
            </a:extLst>
          </p:cNvPr>
          <p:cNvSpPr>
            <a:spLocks noGrp="1" noChangeArrowheads="1"/>
          </p:cNvSpPr>
          <p:nvPr>
            <p:ph type="sldNum" sz="quarter" idx="10"/>
          </p:nvPr>
        </p:nvSpPr>
        <p:spPr>
          <a:ln/>
        </p:spPr>
        <p:txBody>
          <a:bodyPr/>
          <a:lstStyle>
            <a:lvl1pPr>
              <a:defRPr/>
            </a:lvl1pPr>
          </a:lstStyle>
          <a:p>
            <a:fld id="{5328B5F4-9676-1D47-98AA-AF6FFDAECEFB}" type="slidenum">
              <a:rPr lang="en-US" altLang="en-US"/>
              <a:pPr/>
              <a:t>‹#›</a:t>
            </a:fld>
            <a:endParaRPr lang="en-US" altLang="en-US"/>
          </a:p>
        </p:txBody>
      </p:sp>
    </p:spTree>
    <p:extLst>
      <p:ext uri="{BB962C8B-B14F-4D97-AF65-F5344CB8AC3E}">
        <p14:creationId xmlns:p14="http://schemas.microsoft.com/office/powerpoint/2010/main" val="3293494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10">
            <a:extLst>
              <a:ext uri="{FF2B5EF4-FFF2-40B4-BE49-F238E27FC236}">
                <a16:creationId xmlns:a16="http://schemas.microsoft.com/office/drawing/2014/main" id="{5289E998-D78E-F244-AFAB-CC1A4CC30180}"/>
              </a:ext>
            </a:extLst>
          </p:cNvPr>
          <p:cNvSpPr>
            <a:spLocks noGrp="1" noChangeArrowheads="1"/>
          </p:cNvSpPr>
          <p:nvPr>
            <p:ph type="sldNum" sz="quarter" idx="10"/>
          </p:nvPr>
        </p:nvSpPr>
        <p:spPr>
          <a:ln/>
        </p:spPr>
        <p:txBody>
          <a:bodyPr/>
          <a:lstStyle>
            <a:lvl1pPr>
              <a:defRPr/>
            </a:lvl1pPr>
          </a:lstStyle>
          <a:p>
            <a:fld id="{A01C77D2-228A-4F42-BF6E-07454FB63B8F}" type="slidenum">
              <a:rPr lang="en-US" altLang="en-US"/>
              <a:pPr/>
              <a:t>‹#›</a:t>
            </a:fld>
            <a:endParaRPr lang="en-US" altLang="en-US"/>
          </a:p>
        </p:txBody>
      </p:sp>
    </p:spTree>
    <p:extLst>
      <p:ext uri="{BB962C8B-B14F-4D97-AF65-F5344CB8AC3E}">
        <p14:creationId xmlns:p14="http://schemas.microsoft.com/office/powerpoint/2010/main" val="227419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
            <a:extLst>
              <a:ext uri="{FF2B5EF4-FFF2-40B4-BE49-F238E27FC236}">
                <a16:creationId xmlns:a16="http://schemas.microsoft.com/office/drawing/2014/main" id="{19BD1FE2-C3E1-DA44-BA3C-64F304DCED82}"/>
              </a:ext>
            </a:extLst>
          </p:cNvPr>
          <p:cNvSpPr>
            <a:spLocks noGrp="1" noChangeArrowheads="1"/>
          </p:cNvSpPr>
          <p:nvPr>
            <p:ph type="sldNum" sz="quarter" idx="10"/>
          </p:nvPr>
        </p:nvSpPr>
        <p:spPr>
          <a:ln/>
        </p:spPr>
        <p:txBody>
          <a:bodyPr/>
          <a:lstStyle>
            <a:lvl1pPr>
              <a:defRPr/>
            </a:lvl1pPr>
          </a:lstStyle>
          <a:p>
            <a:fld id="{F2605EC0-BAF3-DD41-AE64-E40F5DF1FE36}" type="slidenum">
              <a:rPr lang="en-US" altLang="en-US"/>
              <a:pPr/>
              <a:t>‹#›</a:t>
            </a:fld>
            <a:endParaRPr lang="en-US" altLang="en-US"/>
          </a:p>
        </p:txBody>
      </p:sp>
    </p:spTree>
    <p:extLst>
      <p:ext uri="{BB962C8B-B14F-4D97-AF65-F5344CB8AC3E}">
        <p14:creationId xmlns:p14="http://schemas.microsoft.com/office/powerpoint/2010/main" val="859073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
            <a:extLst>
              <a:ext uri="{FF2B5EF4-FFF2-40B4-BE49-F238E27FC236}">
                <a16:creationId xmlns:a16="http://schemas.microsoft.com/office/drawing/2014/main" id="{63C34B89-03EA-BC40-9B34-2ABBADE5EAD1}"/>
              </a:ext>
            </a:extLst>
          </p:cNvPr>
          <p:cNvSpPr>
            <a:spLocks noGrp="1" noChangeArrowheads="1"/>
          </p:cNvSpPr>
          <p:nvPr>
            <p:ph type="sldNum" sz="quarter" idx="10"/>
          </p:nvPr>
        </p:nvSpPr>
        <p:spPr>
          <a:ln/>
        </p:spPr>
        <p:txBody>
          <a:bodyPr/>
          <a:lstStyle>
            <a:lvl1pPr>
              <a:defRPr/>
            </a:lvl1pPr>
          </a:lstStyle>
          <a:p>
            <a:fld id="{06FDCE43-CAD3-B84C-852A-F1847C8700FB}" type="slidenum">
              <a:rPr lang="en-US" altLang="en-US"/>
              <a:pPr/>
              <a:t>‹#›</a:t>
            </a:fld>
            <a:endParaRPr lang="en-US" altLang="en-US"/>
          </a:p>
        </p:txBody>
      </p:sp>
    </p:spTree>
    <p:extLst>
      <p:ext uri="{BB962C8B-B14F-4D97-AF65-F5344CB8AC3E}">
        <p14:creationId xmlns:p14="http://schemas.microsoft.com/office/powerpoint/2010/main" val="1114572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
            <a:extLst>
              <a:ext uri="{FF2B5EF4-FFF2-40B4-BE49-F238E27FC236}">
                <a16:creationId xmlns:a16="http://schemas.microsoft.com/office/drawing/2014/main" id="{BE788F69-EC91-B84C-8403-2ABA504706D6}"/>
              </a:ext>
            </a:extLst>
          </p:cNvPr>
          <p:cNvSpPr>
            <a:spLocks noGrp="1" noChangeArrowheads="1"/>
          </p:cNvSpPr>
          <p:nvPr>
            <p:ph type="sldNum" sz="quarter" idx="10"/>
          </p:nvPr>
        </p:nvSpPr>
        <p:spPr>
          <a:ln/>
        </p:spPr>
        <p:txBody>
          <a:bodyPr/>
          <a:lstStyle>
            <a:lvl1pPr>
              <a:defRPr/>
            </a:lvl1pPr>
          </a:lstStyle>
          <a:p>
            <a:fld id="{5362F1D9-FE34-B347-A00E-420F037BCE0D}" type="slidenum">
              <a:rPr lang="en-US" altLang="en-US"/>
              <a:pPr/>
              <a:t>‹#›</a:t>
            </a:fld>
            <a:endParaRPr lang="en-US" altLang="en-US"/>
          </a:p>
        </p:txBody>
      </p:sp>
    </p:spTree>
    <p:extLst>
      <p:ext uri="{BB962C8B-B14F-4D97-AF65-F5344CB8AC3E}">
        <p14:creationId xmlns:p14="http://schemas.microsoft.com/office/powerpoint/2010/main" val="2912363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
            <a:extLst>
              <a:ext uri="{FF2B5EF4-FFF2-40B4-BE49-F238E27FC236}">
                <a16:creationId xmlns:a16="http://schemas.microsoft.com/office/drawing/2014/main" id="{19D8B5C0-54D7-9246-B282-02FFF8FC5AE3}"/>
              </a:ext>
            </a:extLst>
          </p:cNvPr>
          <p:cNvSpPr>
            <a:spLocks noGrp="1" noChangeArrowheads="1"/>
          </p:cNvSpPr>
          <p:nvPr>
            <p:ph type="sldNum" sz="quarter" idx="10"/>
          </p:nvPr>
        </p:nvSpPr>
        <p:spPr>
          <a:ln/>
        </p:spPr>
        <p:txBody>
          <a:bodyPr/>
          <a:lstStyle>
            <a:lvl1pPr>
              <a:defRPr/>
            </a:lvl1pPr>
          </a:lstStyle>
          <a:p>
            <a:fld id="{C66F5D1F-6A54-A841-AD98-E6EEE9492094}" type="slidenum">
              <a:rPr lang="en-US" altLang="en-US"/>
              <a:pPr/>
              <a:t>‹#›</a:t>
            </a:fld>
            <a:endParaRPr lang="en-US" altLang="en-US"/>
          </a:p>
        </p:txBody>
      </p:sp>
    </p:spTree>
    <p:extLst>
      <p:ext uri="{BB962C8B-B14F-4D97-AF65-F5344CB8AC3E}">
        <p14:creationId xmlns:p14="http://schemas.microsoft.com/office/powerpoint/2010/main" val="265800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10">
            <a:extLst>
              <a:ext uri="{FF2B5EF4-FFF2-40B4-BE49-F238E27FC236}">
                <a16:creationId xmlns:a16="http://schemas.microsoft.com/office/drawing/2014/main" id="{76E02432-B604-FC4B-9F08-2A9EE15BA218}"/>
              </a:ext>
            </a:extLst>
          </p:cNvPr>
          <p:cNvSpPr>
            <a:spLocks noGrp="1" noChangeArrowheads="1"/>
          </p:cNvSpPr>
          <p:nvPr>
            <p:ph type="sldNum" sz="quarter" idx="10"/>
          </p:nvPr>
        </p:nvSpPr>
        <p:spPr>
          <a:ln/>
        </p:spPr>
        <p:txBody>
          <a:bodyPr/>
          <a:lstStyle>
            <a:lvl1pPr>
              <a:defRPr/>
            </a:lvl1pPr>
          </a:lstStyle>
          <a:p>
            <a:fld id="{34FCE479-595E-1343-80CF-73F947F281A7}" type="slidenum">
              <a:rPr lang="en-US" altLang="en-US"/>
              <a:pPr/>
              <a:t>‹#›</a:t>
            </a:fld>
            <a:endParaRPr lang="en-US" altLang="en-US"/>
          </a:p>
        </p:txBody>
      </p:sp>
    </p:spTree>
    <p:extLst>
      <p:ext uri="{BB962C8B-B14F-4D97-AF65-F5344CB8AC3E}">
        <p14:creationId xmlns:p14="http://schemas.microsoft.com/office/powerpoint/2010/main" val="308760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10">
            <a:extLst>
              <a:ext uri="{FF2B5EF4-FFF2-40B4-BE49-F238E27FC236}">
                <a16:creationId xmlns:a16="http://schemas.microsoft.com/office/drawing/2014/main" id="{106011FB-1045-664D-8F6B-5D02FC1C4A04}"/>
              </a:ext>
            </a:extLst>
          </p:cNvPr>
          <p:cNvSpPr>
            <a:spLocks noGrp="1" noChangeArrowheads="1"/>
          </p:cNvSpPr>
          <p:nvPr>
            <p:ph type="sldNum" sz="quarter" idx="10"/>
          </p:nvPr>
        </p:nvSpPr>
        <p:spPr>
          <a:ln/>
        </p:spPr>
        <p:txBody>
          <a:bodyPr/>
          <a:lstStyle>
            <a:lvl1pPr>
              <a:defRPr/>
            </a:lvl1pPr>
          </a:lstStyle>
          <a:p>
            <a:fld id="{24B6C387-AE83-E649-9C87-A167A90171FB}" type="slidenum">
              <a:rPr lang="en-US" altLang="en-US"/>
              <a:pPr/>
              <a:t>‹#›</a:t>
            </a:fld>
            <a:endParaRPr lang="en-US" altLang="en-US"/>
          </a:p>
        </p:txBody>
      </p:sp>
    </p:spTree>
    <p:extLst>
      <p:ext uri="{BB962C8B-B14F-4D97-AF65-F5344CB8AC3E}">
        <p14:creationId xmlns:p14="http://schemas.microsoft.com/office/powerpoint/2010/main" val="1528247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925F1F4-0FFF-9047-BEFF-F73138348E3E}"/>
              </a:ext>
            </a:extLst>
          </p:cNvPr>
          <p:cNvSpPr>
            <a:spLocks noGrp="1" noChangeArrowheads="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0F19F728-B02C-0D43-8DC9-0A68943AE718}"/>
              </a:ext>
            </a:extLst>
          </p:cNvPr>
          <p:cNvSpPr>
            <a:spLocks noGrp="1" noChangeArrowheads="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34" name="Rectangle 10">
            <a:extLst>
              <a:ext uri="{FF2B5EF4-FFF2-40B4-BE49-F238E27FC236}">
                <a16:creationId xmlns:a16="http://schemas.microsoft.com/office/drawing/2014/main" id="{6EEB84BA-B030-4442-A3BD-32FECA640C20}"/>
              </a:ext>
            </a:extLst>
          </p:cNvPr>
          <p:cNvSpPr>
            <a:spLocks noGrp="1" noChangeArrowheads="1"/>
          </p:cNvSpPr>
          <p:nvPr>
            <p:ph type="sldNum" sz="quarter" idx="4"/>
          </p:nvPr>
        </p:nvSpPr>
        <p:spPr bwMode="auto">
          <a:xfrm>
            <a:off x="6553200" y="4862513"/>
            <a:ext cx="2133600" cy="35718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000"/>
            </a:lvl1pPr>
          </a:lstStyle>
          <a:p>
            <a:fld id="{7624CA75-ABB7-7348-AB8B-4341FCBA53D7}"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rtl="0" eaLnBrk="0" fontAlgn="base" hangingPunct="0">
        <a:spcBef>
          <a:spcPct val="0"/>
        </a:spcBef>
        <a:spcAft>
          <a:spcPct val="0"/>
        </a:spcAft>
        <a:defRPr sz="3300">
          <a:solidFill>
            <a:srgbClr val="0000CC"/>
          </a:solidFill>
          <a:latin typeface="+mj-lt"/>
          <a:ea typeface="ＭＳ Ｐゴシック" charset="-128"/>
          <a:cs typeface="ＭＳ Ｐゴシック" charset="-128"/>
        </a:defRPr>
      </a:lvl1pPr>
      <a:lvl2pPr algn="ctr" rtl="0" eaLnBrk="0" fontAlgn="base" hangingPunct="0">
        <a:spcBef>
          <a:spcPct val="0"/>
        </a:spcBef>
        <a:spcAft>
          <a:spcPct val="0"/>
        </a:spcAft>
        <a:defRPr sz="3300">
          <a:solidFill>
            <a:srgbClr val="0000CC"/>
          </a:solidFill>
          <a:latin typeface="Arial" pitchFamily="-65" charset="0"/>
          <a:ea typeface="ＭＳ Ｐゴシック" charset="-128"/>
          <a:cs typeface="ＭＳ Ｐゴシック" charset="-128"/>
        </a:defRPr>
      </a:lvl2pPr>
      <a:lvl3pPr algn="ctr" rtl="0" eaLnBrk="0" fontAlgn="base" hangingPunct="0">
        <a:spcBef>
          <a:spcPct val="0"/>
        </a:spcBef>
        <a:spcAft>
          <a:spcPct val="0"/>
        </a:spcAft>
        <a:defRPr sz="3300">
          <a:solidFill>
            <a:srgbClr val="0000CC"/>
          </a:solidFill>
          <a:latin typeface="Arial" pitchFamily="-65" charset="0"/>
          <a:ea typeface="ＭＳ Ｐゴシック" charset="-128"/>
          <a:cs typeface="ＭＳ Ｐゴシック" charset="-128"/>
        </a:defRPr>
      </a:lvl3pPr>
      <a:lvl4pPr algn="ctr" rtl="0" eaLnBrk="0" fontAlgn="base" hangingPunct="0">
        <a:spcBef>
          <a:spcPct val="0"/>
        </a:spcBef>
        <a:spcAft>
          <a:spcPct val="0"/>
        </a:spcAft>
        <a:defRPr sz="3300">
          <a:solidFill>
            <a:srgbClr val="0000CC"/>
          </a:solidFill>
          <a:latin typeface="Arial" pitchFamily="-65" charset="0"/>
          <a:ea typeface="ＭＳ Ｐゴシック" charset="-128"/>
          <a:cs typeface="ＭＳ Ｐゴシック" charset="-128"/>
        </a:defRPr>
      </a:lvl4pPr>
      <a:lvl5pPr algn="ctr" rtl="0" eaLnBrk="0" fontAlgn="base" hangingPunct="0">
        <a:spcBef>
          <a:spcPct val="0"/>
        </a:spcBef>
        <a:spcAft>
          <a:spcPct val="0"/>
        </a:spcAft>
        <a:defRPr sz="3300">
          <a:solidFill>
            <a:srgbClr val="0000CC"/>
          </a:solidFill>
          <a:latin typeface="Arial" pitchFamily="-65" charset="0"/>
          <a:ea typeface="ＭＳ Ｐゴシック" charset="-128"/>
          <a:cs typeface="ＭＳ Ｐゴシック" charset="-128"/>
        </a:defRPr>
      </a:lvl5pPr>
      <a:lvl6pPr marL="342900" algn="ctr" rtl="0" fontAlgn="base">
        <a:spcBef>
          <a:spcPct val="0"/>
        </a:spcBef>
        <a:spcAft>
          <a:spcPct val="0"/>
        </a:spcAft>
        <a:defRPr sz="3300">
          <a:solidFill>
            <a:srgbClr val="0000CC"/>
          </a:solidFill>
          <a:latin typeface="Arial" pitchFamily="-65" charset="0"/>
        </a:defRPr>
      </a:lvl6pPr>
      <a:lvl7pPr marL="685800" algn="ctr" rtl="0" fontAlgn="base">
        <a:spcBef>
          <a:spcPct val="0"/>
        </a:spcBef>
        <a:spcAft>
          <a:spcPct val="0"/>
        </a:spcAft>
        <a:defRPr sz="3300">
          <a:solidFill>
            <a:srgbClr val="0000CC"/>
          </a:solidFill>
          <a:latin typeface="Arial" pitchFamily="-65" charset="0"/>
        </a:defRPr>
      </a:lvl7pPr>
      <a:lvl8pPr marL="1028700" algn="ctr" rtl="0" fontAlgn="base">
        <a:spcBef>
          <a:spcPct val="0"/>
        </a:spcBef>
        <a:spcAft>
          <a:spcPct val="0"/>
        </a:spcAft>
        <a:defRPr sz="3300">
          <a:solidFill>
            <a:srgbClr val="0000CC"/>
          </a:solidFill>
          <a:latin typeface="Arial" pitchFamily="-65" charset="0"/>
        </a:defRPr>
      </a:lvl8pPr>
      <a:lvl9pPr marL="1371600" algn="ctr" rtl="0" fontAlgn="base">
        <a:spcBef>
          <a:spcPct val="0"/>
        </a:spcBef>
        <a:spcAft>
          <a:spcPct val="0"/>
        </a:spcAft>
        <a:defRPr sz="3300">
          <a:solidFill>
            <a:srgbClr val="0000CC"/>
          </a:solidFill>
          <a:latin typeface="Arial" pitchFamily="-65" charset="0"/>
        </a:defRPr>
      </a:lvl9pPr>
    </p:titleStyle>
    <p:bodyStyle>
      <a:lvl1pPr marL="257175" indent="-257175" algn="l" rtl="0" eaLnBrk="0" fontAlgn="base" hangingPunct="0">
        <a:spcBef>
          <a:spcPct val="20000"/>
        </a:spcBef>
        <a:spcAft>
          <a:spcPct val="0"/>
        </a:spcAft>
        <a:buClr>
          <a:srgbClr val="0000CC"/>
        </a:buClr>
        <a:buSzPct val="75000"/>
        <a:buFont typeface="Wingdings" pitchFamily="2" charset="2"/>
        <a:buChar char="Ø"/>
        <a:defRPr sz="2400">
          <a:solidFill>
            <a:schemeClr val="tx1"/>
          </a:solidFill>
          <a:latin typeface="+mn-lt"/>
          <a:ea typeface="ＭＳ Ｐゴシック" charset="-128"/>
          <a:cs typeface="ＭＳ Ｐゴシック" charset="-128"/>
        </a:defRPr>
      </a:lvl1pPr>
      <a:lvl2pPr marL="557213" indent="-214313" algn="l" rtl="0" eaLnBrk="0" fontAlgn="base" hangingPunct="0">
        <a:spcBef>
          <a:spcPct val="20000"/>
        </a:spcBef>
        <a:spcAft>
          <a:spcPct val="0"/>
        </a:spcAft>
        <a:buSzPct val="75000"/>
        <a:buFont typeface="Wingdings" pitchFamily="2" charset="2"/>
        <a:buChar char="Ø"/>
        <a:defRPr sz="2100">
          <a:solidFill>
            <a:srgbClr val="0000CC"/>
          </a:solidFill>
          <a:latin typeface="+mn-lt"/>
          <a:ea typeface="ＭＳ Ｐゴシック" pitchFamily="-65" charset="-128"/>
        </a:defRPr>
      </a:lvl2pPr>
      <a:lvl3pPr marL="857250" indent="-171450" algn="l" rtl="0" eaLnBrk="0" fontAlgn="base" hangingPunct="0">
        <a:spcBef>
          <a:spcPct val="20000"/>
        </a:spcBef>
        <a:spcAft>
          <a:spcPct val="0"/>
        </a:spcAft>
        <a:buChar char="•"/>
        <a:defRPr>
          <a:solidFill>
            <a:schemeClr val="tx1"/>
          </a:solidFill>
          <a:latin typeface="+mn-lt"/>
          <a:ea typeface="ＭＳ Ｐゴシック" pitchFamily="-65" charset="-128"/>
        </a:defRPr>
      </a:lvl3pPr>
      <a:lvl4pPr marL="1200150" indent="-171450" algn="l" rtl="0" eaLnBrk="0" fontAlgn="base" hangingPunct="0">
        <a:spcBef>
          <a:spcPct val="20000"/>
        </a:spcBef>
        <a:spcAft>
          <a:spcPct val="0"/>
        </a:spcAft>
        <a:buChar char="–"/>
        <a:defRPr sz="1500">
          <a:solidFill>
            <a:schemeClr val="tx1"/>
          </a:solidFill>
          <a:latin typeface="+mn-lt"/>
          <a:ea typeface="ＭＳ Ｐゴシック" pitchFamily="-65" charset="-128"/>
        </a:defRPr>
      </a:lvl4pPr>
      <a:lvl5pPr marL="1543050" indent="-171450" algn="l" rtl="0" eaLnBrk="0" fontAlgn="base" hangingPunct="0">
        <a:spcBef>
          <a:spcPct val="20000"/>
        </a:spcBef>
        <a:spcAft>
          <a:spcPct val="0"/>
        </a:spcAft>
        <a:buChar char="»"/>
        <a:defRPr sz="1500">
          <a:solidFill>
            <a:schemeClr val="tx1"/>
          </a:solidFill>
          <a:latin typeface="+mn-lt"/>
          <a:ea typeface="ＭＳ Ｐゴシック" pitchFamily="-65" charset="-128"/>
        </a:defRPr>
      </a:lvl5pPr>
      <a:lvl6pPr marL="1885950" indent="-171450" algn="l" rtl="0" fontAlgn="base">
        <a:spcBef>
          <a:spcPct val="20000"/>
        </a:spcBef>
        <a:spcAft>
          <a:spcPct val="0"/>
        </a:spcAft>
        <a:buChar char="»"/>
        <a:defRPr sz="1500">
          <a:solidFill>
            <a:schemeClr val="tx1"/>
          </a:solidFill>
          <a:latin typeface="+mn-lt"/>
          <a:ea typeface="ＭＳ Ｐゴシック" pitchFamily="-65" charset="-128"/>
        </a:defRPr>
      </a:lvl6pPr>
      <a:lvl7pPr marL="2228850" indent="-171450" algn="l" rtl="0" fontAlgn="base">
        <a:spcBef>
          <a:spcPct val="20000"/>
        </a:spcBef>
        <a:spcAft>
          <a:spcPct val="0"/>
        </a:spcAft>
        <a:buChar char="»"/>
        <a:defRPr sz="1500">
          <a:solidFill>
            <a:schemeClr val="tx1"/>
          </a:solidFill>
          <a:latin typeface="+mn-lt"/>
          <a:ea typeface="ＭＳ Ｐゴシック" pitchFamily="-65" charset="-128"/>
        </a:defRPr>
      </a:lvl7pPr>
      <a:lvl8pPr marL="2571750" indent="-171450" algn="l" rtl="0" fontAlgn="base">
        <a:spcBef>
          <a:spcPct val="20000"/>
        </a:spcBef>
        <a:spcAft>
          <a:spcPct val="0"/>
        </a:spcAft>
        <a:buChar char="»"/>
        <a:defRPr sz="1500">
          <a:solidFill>
            <a:schemeClr val="tx1"/>
          </a:solidFill>
          <a:latin typeface="+mn-lt"/>
          <a:ea typeface="ＭＳ Ｐゴシック" pitchFamily="-65" charset="-128"/>
        </a:defRPr>
      </a:lvl8pPr>
      <a:lvl9pPr marL="2914650" indent="-171450" algn="l" rtl="0" fontAlgn="base">
        <a:spcBef>
          <a:spcPct val="20000"/>
        </a:spcBef>
        <a:spcAft>
          <a:spcPct val="0"/>
        </a:spcAft>
        <a:buChar char="»"/>
        <a:defRPr sz="1500">
          <a:solidFill>
            <a:schemeClr val="tx1"/>
          </a:solidFill>
          <a:latin typeface="+mn-lt"/>
          <a:ea typeface="ＭＳ Ｐゴシック" pitchFamily="-65"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4.png"/></Relationships>
</file>

<file path=ppt/slides/_rels/slide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22.xml"/><Relationship Id="rId7" Type="http://schemas.openxmlformats.org/officeDocument/2006/relationships/oleObject" Target="../embeddings/oleObject3.bin"/><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7.emf"/><Relationship Id="rId4" Type="http://schemas.openxmlformats.org/officeDocument/2006/relationships/oleObject" Target="../embeddings/oleObject1.bin"/></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6386" name="Picture 5">
            <a:extLst>
              <a:ext uri="{FF2B5EF4-FFF2-40B4-BE49-F238E27FC236}">
                <a16:creationId xmlns:a16="http://schemas.microsoft.com/office/drawing/2014/main" id="{AEA39C13-BA8F-E54B-8159-3C1EB9BF1FB3}"/>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2413" y="1479550"/>
            <a:ext cx="3584575" cy="3602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EE9527F2-B683-5E4E-B291-CE8C6E296806}"/>
              </a:ext>
            </a:extLst>
          </p:cNvPr>
          <p:cNvSpPr txBox="1"/>
          <p:nvPr/>
        </p:nvSpPr>
        <p:spPr>
          <a:xfrm>
            <a:off x="25029" y="109462"/>
            <a:ext cx="9118971" cy="1477328"/>
          </a:xfrm>
          <a:prstGeom prst="rect">
            <a:avLst/>
          </a:prstGeom>
          <a:noFill/>
        </p:spPr>
        <p:txBody>
          <a:bodyPr wrap="none">
            <a:spAutoFit/>
          </a:bodyPr>
          <a:lstStyle/>
          <a:p>
            <a:pPr>
              <a:defRPr/>
            </a:pPr>
            <a:r>
              <a:rPr lang="en-US" sz="4500" b="1" dirty="0">
                <a:ln>
                  <a:solidFill>
                    <a:srgbClr val="FFC000"/>
                  </a:solidFill>
                </a:ln>
                <a:solidFill>
                  <a:srgbClr val="C00000"/>
                </a:solidFill>
                <a:effectLst>
                  <a:outerShdw blurRad="50800" dist="38100" dir="2700000" algn="tl" rotWithShape="0">
                    <a:prstClr val="black">
                      <a:alpha val="40000"/>
                    </a:prstClr>
                  </a:outerShdw>
                </a:effectLst>
              </a:rPr>
              <a:t>Welcome to CS244  Spring 2020!</a:t>
            </a:r>
          </a:p>
          <a:p>
            <a:pPr>
              <a:defRPr/>
            </a:pPr>
            <a:endParaRPr lang="en-US" sz="4500" dirty="0"/>
          </a:p>
        </p:txBody>
      </p:sp>
      <p:sp>
        <p:nvSpPr>
          <p:cNvPr id="7" name="TextBox 6">
            <a:extLst>
              <a:ext uri="{FF2B5EF4-FFF2-40B4-BE49-F238E27FC236}">
                <a16:creationId xmlns:a16="http://schemas.microsoft.com/office/drawing/2014/main" id="{3B377DE3-E1D3-8C4A-94C7-A368EA146C0F}"/>
              </a:ext>
            </a:extLst>
          </p:cNvPr>
          <p:cNvSpPr txBox="1">
            <a:spLocks noChangeArrowheads="1"/>
          </p:cNvSpPr>
          <p:nvPr/>
        </p:nvSpPr>
        <p:spPr bwMode="auto">
          <a:xfrm>
            <a:off x="2971800" y="971550"/>
            <a:ext cx="3513138"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r>
              <a:rPr lang="en-US" altLang="en-US" sz="2700">
                <a:solidFill>
                  <a:srgbClr val="FFFF00"/>
                </a:solidFill>
              </a:rPr>
              <a:t>Class will start shortly</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6" presetClass="emph" presetSubtype="0" repeatCount="indefinite" fill="hold" grpId="0" nodeType="afterEffect">
                                  <p:stCondLst>
                                    <p:cond delay="0"/>
                                  </p:stCondLst>
                                  <p:childTnLst>
                                    <p:animEffect transition="out" filter="fade">
                                      <p:cBhvr>
                                        <p:cTn id="6" dur="1000" tmFilter="0, 0; .2, .5; .8, .5; 1, 0"/>
                                        <p:tgtEl>
                                          <p:spTgt spid="7"/>
                                        </p:tgtEl>
                                      </p:cBhvr>
                                    </p:animEffect>
                                    <p:animScale>
                                      <p:cBhvr>
                                        <p:cTn id="7" dur="500" autoRev="1"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approach was starting elsewhere…</a:t>
            </a:r>
          </a:p>
        </p:txBody>
      </p:sp>
      <p:sp>
        <p:nvSpPr>
          <p:cNvPr id="3" name="Content Placeholder 2"/>
          <p:cNvSpPr>
            <a:spLocks noGrp="1"/>
          </p:cNvSpPr>
          <p:nvPr>
            <p:ph idx="1"/>
          </p:nvPr>
        </p:nvSpPr>
        <p:spPr/>
        <p:txBody>
          <a:bodyPr/>
          <a:lstStyle/>
          <a:p>
            <a:pPr marL="457200" indent="-457200">
              <a:buFont typeface="+mj-lt"/>
              <a:buAutoNum type="arabicPeriod"/>
            </a:pPr>
            <a:r>
              <a:rPr lang="en-US" dirty="0"/>
              <a:t>Public WANs: Route reflectors decide routes centrally, and download to </a:t>
            </a:r>
            <a:r>
              <a:rPr lang="en-US" dirty="0" err="1"/>
              <a:t>datapath</a:t>
            </a:r>
            <a:endParaRPr lang="en-US" dirty="0"/>
          </a:p>
          <a:p>
            <a:pPr marL="687388" lvl="1" indent="-223838">
              <a:buFont typeface="Wingdings" pitchFamily="2" charset="2"/>
              <a:buChar char="§"/>
            </a:pPr>
            <a:r>
              <a:rPr lang="en-US" dirty="0"/>
              <a:t>AT&amp;T Backbone</a:t>
            </a:r>
          </a:p>
          <a:p>
            <a:pPr marL="457200" indent="-457200">
              <a:buFont typeface="+mj-lt"/>
              <a:buAutoNum type="arabicPeriod"/>
            </a:pPr>
            <a:r>
              <a:rPr lang="en-US" dirty="0" err="1"/>
              <a:t>WiFi</a:t>
            </a:r>
            <a:r>
              <a:rPr lang="en-US" dirty="0"/>
              <a:t>: CAPWAP and Meraki; Ubiquiti</a:t>
            </a:r>
          </a:p>
          <a:p>
            <a:pPr marL="457200" indent="-457200">
              <a:buFont typeface="+mj-lt"/>
              <a:buAutoNum type="arabicPeriod"/>
            </a:pPr>
            <a:r>
              <a:rPr lang="en-US" dirty="0"/>
              <a:t>Cable TV: </a:t>
            </a:r>
            <a:r>
              <a:rPr lang="en-US" dirty="0" err="1"/>
              <a:t>Docsis</a:t>
            </a:r>
            <a:endParaRPr lang="en-US" dirty="0"/>
          </a:p>
          <a:p>
            <a:pPr marL="457200" indent="-457200">
              <a:buFont typeface="+mj-lt"/>
              <a:buAutoNum type="arabicPeriod"/>
            </a:pPr>
            <a:endParaRPr lang="en-US" dirty="0"/>
          </a:p>
          <a:p>
            <a:pPr marL="457200" indent="-457200">
              <a:buFont typeface="+mj-lt"/>
              <a:buAutoNum type="arabicPeriod"/>
            </a:pPr>
            <a:r>
              <a:rPr lang="en-US" dirty="0"/>
              <a:t>Disaggregation: Datacenter owners were considering build their own networking equipment. </a:t>
            </a:r>
          </a:p>
        </p:txBody>
      </p:sp>
    </p:spTree>
    <p:extLst>
      <p:ext uri="{BB962C8B-B14F-4D97-AF65-F5344CB8AC3E}">
        <p14:creationId xmlns:p14="http://schemas.microsoft.com/office/powerpoint/2010/main" val="117535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3"/>
          <p:cNvSpPr>
            <a:spLocks noGrp="1"/>
          </p:cNvSpPr>
          <p:nvPr>
            <p:ph type="title"/>
          </p:nvPr>
        </p:nvSpPr>
        <p:spPr/>
        <p:txBody>
          <a:bodyPr/>
          <a:lstStyle/>
          <a:p>
            <a:pPr eaLnBrk="1" hangingPunct="1"/>
            <a:r>
              <a:rPr lang="en-US" dirty="0">
                <a:latin typeface="Calibri" charset="0"/>
                <a:ea typeface="ＭＳ Ｐゴシック" charset="0"/>
                <a:cs typeface="ＭＳ Ｐゴシック" charset="0"/>
              </a:rPr>
              <a:t>Example: Big Data Center</a:t>
            </a:r>
          </a:p>
        </p:txBody>
      </p:sp>
      <p:sp>
        <p:nvSpPr>
          <p:cNvPr id="5" name="Rectangle 4"/>
          <p:cNvSpPr/>
          <p:nvPr/>
        </p:nvSpPr>
        <p:spPr bwMode="auto">
          <a:xfrm>
            <a:off x="2438400" y="895350"/>
            <a:ext cx="4191000" cy="1709738"/>
          </a:xfrm>
          <a:prstGeom prst="rect">
            <a:avLst/>
          </a:prstGeom>
          <a:solidFill>
            <a:schemeClr val="bg1">
              <a:lumMod val="95000"/>
              <a:alpha val="54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125">
              <a:latin typeface="+mj-lt"/>
            </a:endParaRPr>
          </a:p>
        </p:txBody>
      </p:sp>
      <p:cxnSp>
        <p:nvCxnSpPr>
          <p:cNvPr id="12" name="Straight Connector 11"/>
          <p:cNvCxnSpPr>
            <a:cxnSpLocks/>
            <a:stCxn id="312" idx="1"/>
          </p:cNvCxnSpPr>
          <p:nvPr/>
        </p:nvCxnSpPr>
        <p:spPr bwMode="auto">
          <a:xfrm flipV="1">
            <a:off x="3062288" y="1252539"/>
            <a:ext cx="665163" cy="539352"/>
          </a:xfrm>
          <a:prstGeom prst="line">
            <a:avLst/>
          </a:prstGeom>
          <a:ln w="76200" cap="flat" cmpd="dbl" algn="ctr">
            <a:solidFill>
              <a:srgbClr val="FF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bwMode="auto">
          <a:xfrm rot="5400000" flipH="1" flipV="1">
            <a:off x="3778051" y="414933"/>
            <a:ext cx="679847" cy="2247900"/>
          </a:xfrm>
          <a:prstGeom prst="line">
            <a:avLst/>
          </a:prstGeom>
          <a:ln w="76200" cap="flat" cmpd="dbl" algn="ctr">
            <a:solidFill>
              <a:srgbClr val="FF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87052"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478335" y="2268653"/>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53"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617181" y="2268653"/>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5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756026" y="2268653"/>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5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894872" y="2268653"/>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5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033717" y="2268654"/>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57"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172562" y="2268654"/>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58"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438401" y="2339718"/>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59"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577247" y="2339718"/>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60"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716092" y="2339719"/>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61"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854937" y="2339719"/>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62"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993783" y="2339719"/>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63"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132629" y="2339719"/>
            <a:ext cx="334008" cy="270132"/>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cxnSp>
        <p:nvCxnSpPr>
          <p:cNvPr id="26" name="Straight Connector 25"/>
          <p:cNvCxnSpPr/>
          <p:nvPr/>
        </p:nvCxnSpPr>
        <p:spPr bwMode="auto">
          <a:xfrm rot="5400000">
            <a:off x="2588816" y="1969294"/>
            <a:ext cx="326231" cy="271463"/>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bwMode="auto">
          <a:xfrm rot="5400000">
            <a:off x="2706490" y="2032993"/>
            <a:ext cx="313135" cy="157163"/>
          </a:xfrm>
          <a:prstGeom prst="line">
            <a:avLst/>
          </a:prstGeom>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bwMode="auto">
          <a:xfrm rot="5400000">
            <a:off x="2775546" y="2102049"/>
            <a:ext cx="313135" cy="1905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bwMode="auto">
          <a:xfrm rot="16200000" flipH="1">
            <a:off x="2845395" y="2051249"/>
            <a:ext cx="313135" cy="120650"/>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bwMode="auto">
          <a:xfrm rot="16200000" flipH="1">
            <a:off x="2919809" y="2016126"/>
            <a:ext cx="326231" cy="177800"/>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bwMode="auto">
          <a:xfrm>
            <a:off x="3014663" y="1910953"/>
            <a:ext cx="325437" cy="357188"/>
          </a:xfrm>
          <a:prstGeom prst="line">
            <a:avLst/>
          </a:prstGeom>
        </p:spPr>
        <p:style>
          <a:lnRef idx="2">
            <a:schemeClr val="accent1"/>
          </a:lnRef>
          <a:fillRef idx="0">
            <a:schemeClr val="accent1"/>
          </a:fillRef>
          <a:effectRef idx="1">
            <a:schemeClr val="accent1"/>
          </a:effectRef>
          <a:fontRef idx="minor">
            <a:schemeClr val="tx1"/>
          </a:fontRef>
        </p:style>
      </p:cxnSp>
      <p:cxnSp>
        <p:nvCxnSpPr>
          <p:cNvPr id="81" name="Straight Connector 80"/>
          <p:cNvCxnSpPr>
            <a:cxnSpLocks/>
            <a:stCxn id="322" idx="1"/>
          </p:cNvCxnSpPr>
          <p:nvPr/>
        </p:nvCxnSpPr>
        <p:spPr bwMode="auto">
          <a:xfrm flipH="1" flipV="1">
            <a:off x="3810001" y="1273969"/>
            <a:ext cx="293103" cy="517922"/>
          </a:xfrm>
          <a:prstGeom prst="line">
            <a:avLst/>
          </a:prstGeom>
          <a:ln w="76200" cap="flat" cmpd="dbl" algn="ctr">
            <a:solidFill>
              <a:srgbClr val="FF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bwMode="auto">
          <a:xfrm rot="5400000" flipH="1" flipV="1">
            <a:off x="4379516" y="898128"/>
            <a:ext cx="602456" cy="1354139"/>
          </a:xfrm>
          <a:prstGeom prst="line">
            <a:avLst/>
          </a:prstGeom>
          <a:ln w="76200" cap="flat" cmpd="dbl" algn="ctr">
            <a:solidFill>
              <a:srgbClr val="FF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8708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488322" y="2266106"/>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8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627149" y="2266107"/>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87"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765976" y="2266107"/>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88"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904802" y="2266107"/>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89"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043630" y="2266107"/>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90"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182455" y="2266107"/>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91"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448394" y="2337172"/>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92"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587221" y="2337172"/>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93"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726047" y="2337173"/>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9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3864874" y="2337173"/>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9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003700" y="2337173"/>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09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142527" y="2337173"/>
            <a:ext cx="333963" cy="270139"/>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cxnSp>
        <p:nvCxnSpPr>
          <p:cNvPr id="95" name="Straight Connector 94"/>
          <p:cNvCxnSpPr/>
          <p:nvPr/>
        </p:nvCxnSpPr>
        <p:spPr bwMode="auto">
          <a:xfrm rot="5400000">
            <a:off x="3600054" y="1966914"/>
            <a:ext cx="326231" cy="271462"/>
          </a:xfrm>
          <a:prstGeom prst="line">
            <a:avLst/>
          </a:prstGeom>
        </p:spPr>
        <p:style>
          <a:lnRef idx="2">
            <a:schemeClr val="accent1"/>
          </a:lnRef>
          <a:fillRef idx="0">
            <a:schemeClr val="accent1"/>
          </a:fillRef>
          <a:effectRef idx="1">
            <a:schemeClr val="accent1"/>
          </a:effectRef>
          <a:fontRef idx="minor">
            <a:schemeClr val="tx1"/>
          </a:fontRef>
        </p:style>
      </p:cxnSp>
      <p:cxnSp>
        <p:nvCxnSpPr>
          <p:cNvPr id="96" name="Straight Connector 95"/>
          <p:cNvCxnSpPr/>
          <p:nvPr/>
        </p:nvCxnSpPr>
        <p:spPr bwMode="auto">
          <a:xfrm rot="5400000">
            <a:off x="3716140" y="2030611"/>
            <a:ext cx="313135" cy="157163"/>
          </a:xfrm>
          <a:prstGeom prst="line">
            <a:avLst/>
          </a:prstGeom>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bwMode="auto">
          <a:xfrm rot="5400000">
            <a:off x="3785196" y="2099668"/>
            <a:ext cx="313135" cy="19050"/>
          </a:xfrm>
          <a:prstGeom prst="line">
            <a:avLst/>
          </a:prstGeom>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bwMode="auto">
          <a:xfrm rot="16200000" flipH="1">
            <a:off x="3855045" y="2048868"/>
            <a:ext cx="313135" cy="120650"/>
          </a:xfrm>
          <a:prstGeom prst="line">
            <a:avLst/>
          </a:prstGeom>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bwMode="auto">
          <a:xfrm rot="16200000" flipH="1">
            <a:off x="3930254" y="2012951"/>
            <a:ext cx="326231" cy="1793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bwMode="auto">
          <a:xfrm>
            <a:off x="4024313" y="1908572"/>
            <a:ext cx="325437" cy="3571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50" name="Straight Connector 149"/>
          <p:cNvCxnSpPr>
            <a:cxnSpLocks/>
          </p:cNvCxnSpPr>
          <p:nvPr/>
        </p:nvCxnSpPr>
        <p:spPr bwMode="auto">
          <a:xfrm rot="16200000" flipV="1">
            <a:off x="4183461" y="963217"/>
            <a:ext cx="521494" cy="1100137"/>
          </a:xfrm>
          <a:prstGeom prst="line">
            <a:avLst/>
          </a:prstGeom>
          <a:ln w="76200" cap="flat" cmpd="dbl" algn="ctr">
            <a:solidFill>
              <a:srgbClr val="FF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51" name="Straight Connector 150"/>
          <p:cNvCxnSpPr>
            <a:cxnSpLocks/>
          </p:cNvCxnSpPr>
          <p:nvPr/>
        </p:nvCxnSpPr>
        <p:spPr bwMode="auto">
          <a:xfrm rot="5400000" flipH="1" flipV="1">
            <a:off x="4885532" y="1401763"/>
            <a:ext cx="600075" cy="344489"/>
          </a:xfrm>
          <a:prstGeom prst="line">
            <a:avLst/>
          </a:prstGeom>
          <a:ln w="76200" cap="flat" cmpd="dbl" algn="ctr">
            <a:solidFill>
              <a:srgbClr val="FF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87199"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499051" y="2263642"/>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0"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637853" y="2263642"/>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1"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776655" y="2263642"/>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2"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915458" y="2263642"/>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3"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054261" y="2263642"/>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193063" y="2263643"/>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459129" y="2334692"/>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597931" y="2334693"/>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7"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736734" y="2334693"/>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8"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875536" y="2334694"/>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09"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014339" y="2334694"/>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210"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153141" y="2334694"/>
            <a:ext cx="333905" cy="270080"/>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cxnSp>
        <p:nvCxnSpPr>
          <p:cNvPr id="164" name="Straight Connector 163"/>
          <p:cNvCxnSpPr>
            <a:cxnSpLocks/>
          </p:cNvCxnSpPr>
          <p:nvPr/>
        </p:nvCxnSpPr>
        <p:spPr bwMode="auto">
          <a:xfrm rot="5400000">
            <a:off x="4610299" y="1965129"/>
            <a:ext cx="325041" cy="271462"/>
          </a:xfrm>
          <a:prstGeom prst="line">
            <a:avLst/>
          </a:prstGeom>
        </p:spPr>
        <p:style>
          <a:lnRef idx="2">
            <a:schemeClr val="accent1"/>
          </a:lnRef>
          <a:fillRef idx="0">
            <a:schemeClr val="accent1"/>
          </a:fillRef>
          <a:effectRef idx="1">
            <a:schemeClr val="accent1"/>
          </a:effectRef>
          <a:fontRef idx="minor">
            <a:schemeClr val="tx1"/>
          </a:fontRef>
        </p:style>
      </p:cxnSp>
      <p:cxnSp>
        <p:nvCxnSpPr>
          <p:cNvPr id="165" name="Straight Connector 164"/>
          <p:cNvCxnSpPr>
            <a:cxnSpLocks/>
          </p:cNvCxnSpPr>
          <p:nvPr/>
        </p:nvCxnSpPr>
        <p:spPr bwMode="auto">
          <a:xfrm rot="5400000">
            <a:off x="4725790" y="2028230"/>
            <a:ext cx="313135" cy="157163"/>
          </a:xfrm>
          <a:prstGeom prst="line">
            <a:avLst/>
          </a:prstGeom>
        </p:spPr>
        <p:style>
          <a:lnRef idx="2">
            <a:schemeClr val="accent1"/>
          </a:lnRef>
          <a:fillRef idx="0">
            <a:schemeClr val="accent1"/>
          </a:fillRef>
          <a:effectRef idx="1">
            <a:schemeClr val="accent1"/>
          </a:effectRef>
          <a:fontRef idx="minor">
            <a:schemeClr val="tx1"/>
          </a:fontRef>
        </p:style>
      </p:cxnSp>
      <p:cxnSp>
        <p:nvCxnSpPr>
          <p:cNvPr id="166" name="Straight Connector 165"/>
          <p:cNvCxnSpPr>
            <a:cxnSpLocks/>
          </p:cNvCxnSpPr>
          <p:nvPr/>
        </p:nvCxnSpPr>
        <p:spPr bwMode="auto">
          <a:xfrm rot="5400000">
            <a:off x="4795640" y="2098081"/>
            <a:ext cx="313135" cy="17462"/>
          </a:xfrm>
          <a:prstGeom prst="line">
            <a:avLst/>
          </a:prstGeom>
        </p:spPr>
        <p:style>
          <a:lnRef idx="2">
            <a:schemeClr val="accent1"/>
          </a:lnRef>
          <a:fillRef idx="0">
            <a:schemeClr val="accent1"/>
          </a:fillRef>
          <a:effectRef idx="1">
            <a:schemeClr val="accent1"/>
          </a:effectRef>
          <a:fontRef idx="minor">
            <a:schemeClr val="tx1"/>
          </a:fontRef>
        </p:style>
      </p:cxnSp>
      <p:cxnSp>
        <p:nvCxnSpPr>
          <p:cNvPr id="167" name="Straight Connector 166"/>
          <p:cNvCxnSpPr>
            <a:cxnSpLocks/>
          </p:cNvCxnSpPr>
          <p:nvPr/>
        </p:nvCxnSpPr>
        <p:spPr bwMode="auto">
          <a:xfrm rot="16200000" flipH="1">
            <a:off x="4864696" y="2046487"/>
            <a:ext cx="313135" cy="120650"/>
          </a:xfrm>
          <a:prstGeom prst="line">
            <a:avLst/>
          </a:prstGeom>
        </p:spPr>
        <p:style>
          <a:lnRef idx="2">
            <a:schemeClr val="accent1"/>
          </a:lnRef>
          <a:fillRef idx="0">
            <a:schemeClr val="accent1"/>
          </a:fillRef>
          <a:effectRef idx="1">
            <a:schemeClr val="accent1"/>
          </a:effectRef>
          <a:fontRef idx="minor">
            <a:schemeClr val="tx1"/>
          </a:fontRef>
        </p:style>
      </p:cxnSp>
      <p:cxnSp>
        <p:nvCxnSpPr>
          <p:cNvPr id="168" name="Straight Connector 167"/>
          <p:cNvCxnSpPr>
            <a:cxnSpLocks/>
          </p:cNvCxnSpPr>
          <p:nvPr/>
        </p:nvCxnSpPr>
        <p:spPr bwMode="auto">
          <a:xfrm rot="16200000" flipH="1">
            <a:off x="4940499" y="2011165"/>
            <a:ext cx="325041" cy="1793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69" name="Straight Connector 168"/>
          <p:cNvCxnSpPr>
            <a:cxnSpLocks/>
          </p:cNvCxnSpPr>
          <p:nvPr/>
        </p:nvCxnSpPr>
        <p:spPr bwMode="auto">
          <a:xfrm>
            <a:off x="5035550" y="1906191"/>
            <a:ext cx="323850" cy="357188"/>
          </a:xfrm>
          <a:prstGeom prst="line">
            <a:avLst/>
          </a:prstGeom>
        </p:spPr>
        <p:style>
          <a:lnRef idx="2">
            <a:schemeClr val="accent1"/>
          </a:lnRef>
          <a:fillRef idx="0">
            <a:schemeClr val="accent1"/>
          </a:fillRef>
          <a:effectRef idx="1">
            <a:schemeClr val="accent1"/>
          </a:effectRef>
          <a:fontRef idx="minor">
            <a:schemeClr val="tx1"/>
          </a:fontRef>
        </p:style>
      </p:cxnSp>
      <p:cxnSp>
        <p:nvCxnSpPr>
          <p:cNvPr id="219" name="Straight Connector 218"/>
          <p:cNvCxnSpPr>
            <a:cxnSpLocks/>
          </p:cNvCxnSpPr>
          <p:nvPr/>
        </p:nvCxnSpPr>
        <p:spPr bwMode="auto">
          <a:xfrm rot="16200000" flipV="1">
            <a:off x="5461795" y="1231106"/>
            <a:ext cx="519113" cy="561975"/>
          </a:xfrm>
          <a:prstGeom prst="line">
            <a:avLst/>
          </a:prstGeom>
          <a:ln w="76200" cap="flat" cmpd="dbl" algn="ctr">
            <a:solidFill>
              <a:srgbClr val="FF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20" name="Straight Connector 219"/>
          <p:cNvCxnSpPr>
            <a:cxnSpLocks/>
          </p:cNvCxnSpPr>
          <p:nvPr/>
        </p:nvCxnSpPr>
        <p:spPr bwMode="auto">
          <a:xfrm rot="16200000" flipV="1">
            <a:off x="4639667" y="486768"/>
            <a:ext cx="672704" cy="2097089"/>
          </a:xfrm>
          <a:prstGeom prst="line">
            <a:avLst/>
          </a:prstGeom>
          <a:ln w="76200" cap="flat" cmpd="dbl" algn="ctr">
            <a:solidFill>
              <a:srgbClr val="FF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87131"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509384" y="2261099"/>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32"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648245" y="2261100"/>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33"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787109" y="2261100"/>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3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925971" y="2261100"/>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3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064834" y="2261101"/>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3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203696" y="2261101"/>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37"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469444" y="2332150"/>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38"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608306" y="2332151"/>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39"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747170" y="2332151"/>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40"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5886031" y="2332152"/>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41"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024894" y="2332152"/>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pic>
        <p:nvPicPr>
          <p:cNvPr id="87142"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163756" y="2332152"/>
            <a:ext cx="334049" cy="270083"/>
          </a:xfrm>
          <a:prstGeom prst="rect">
            <a:avLst/>
          </a:prstGeom>
          <a:noFill/>
          <a:ln>
            <a:noFill/>
          </a:ln>
          <a:extLst>
            <a:ext uri="{909E8E84-426E-40dd-AFC4-6F175D3DCCD1}">
              <a14:hiddenFill xmlns="" xmlns:a14="http://schemas.microsoft.com/office/drawing/2010/main">
                <a:solidFill>
                  <a:srgbClr val="FFFFFF">
                    <a:alpha val="95000"/>
                  </a:srgbClr>
                </a:solidFill>
              </a14:hiddenFill>
            </a:ext>
            <a:ext uri="{91240B29-F687-4f45-9708-019B960494DF}">
              <a14:hiddenLine xmlns="" xmlns:a14="http://schemas.microsoft.com/office/drawing/2010/main" w="12700">
                <a:solidFill>
                  <a:srgbClr val="000000"/>
                </a:solidFill>
                <a:miter lim="800000"/>
                <a:headEnd/>
                <a:tailEnd/>
              </a14:hiddenLine>
            </a:ext>
          </a:extLst>
        </p:spPr>
      </p:pic>
      <p:cxnSp>
        <p:nvCxnSpPr>
          <p:cNvPr id="233" name="Straight Connector 232"/>
          <p:cNvCxnSpPr>
            <a:cxnSpLocks/>
          </p:cNvCxnSpPr>
          <p:nvPr/>
        </p:nvCxnSpPr>
        <p:spPr bwMode="auto">
          <a:xfrm rot="5400000">
            <a:off x="5621537" y="1962746"/>
            <a:ext cx="325041" cy="271463"/>
          </a:xfrm>
          <a:prstGeom prst="line">
            <a:avLst/>
          </a:prstGeom>
        </p:spPr>
        <p:style>
          <a:lnRef idx="2">
            <a:schemeClr val="accent1"/>
          </a:lnRef>
          <a:fillRef idx="0">
            <a:schemeClr val="accent1"/>
          </a:fillRef>
          <a:effectRef idx="1">
            <a:schemeClr val="accent1"/>
          </a:effectRef>
          <a:fontRef idx="minor">
            <a:schemeClr val="tx1"/>
          </a:fontRef>
        </p:style>
      </p:cxnSp>
      <p:cxnSp>
        <p:nvCxnSpPr>
          <p:cNvPr id="234" name="Straight Connector 233"/>
          <p:cNvCxnSpPr>
            <a:cxnSpLocks/>
          </p:cNvCxnSpPr>
          <p:nvPr/>
        </p:nvCxnSpPr>
        <p:spPr bwMode="auto">
          <a:xfrm rot="5400000">
            <a:off x="5737027" y="2025850"/>
            <a:ext cx="313135" cy="157162"/>
          </a:xfrm>
          <a:prstGeom prst="line">
            <a:avLst/>
          </a:prstGeom>
        </p:spPr>
        <p:style>
          <a:lnRef idx="2">
            <a:schemeClr val="accent1"/>
          </a:lnRef>
          <a:fillRef idx="0">
            <a:schemeClr val="accent1"/>
          </a:fillRef>
          <a:effectRef idx="1">
            <a:schemeClr val="accent1"/>
          </a:effectRef>
          <a:fontRef idx="minor">
            <a:schemeClr val="tx1"/>
          </a:fontRef>
        </p:style>
      </p:cxnSp>
      <p:cxnSp>
        <p:nvCxnSpPr>
          <p:cNvPr id="235" name="Straight Connector 234"/>
          <p:cNvCxnSpPr>
            <a:cxnSpLocks/>
          </p:cNvCxnSpPr>
          <p:nvPr/>
        </p:nvCxnSpPr>
        <p:spPr bwMode="auto">
          <a:xfrm rot="5400000">
            <a:off x="5806876" y="2095700"/>
            <a:ext cx="313135" cy="17462"/>
          </a:xfrm>
          <a:prstGeom prst="line">
            <a:avLst/>
          </a:prstGeom>
        </p:spPr>
        <p:style>
          <a:lnRef idx="2">
            <a:schemeClr val="accent1"/>
          </a:lnRef>
          <a:fillRef idx="0">
            <a:schemeClr val="accent1"/>
          </a:fillRef>
          <a:effectRef idx="1">
            <a:schemeClr val="accent1"/>
          </a:effectRef>
          <a:fontRef idx="minor">
            <a:schemeClr val="tx1"/>
          </a:fontRef>
        </p:style>
      </p:cxnSp>
      <p:cxnSp>
        <p:nvCxnSpPr>
          <p:cNvPr id="236" name="Straight Connector 235"/>
          <p:cNvCxnSpPr>
            <a:cxnSpLocks/>
          </p:cNvCxnSpPr>
          <p:nvPr/>
        </p:nvCxnSpPr>
        <p:spPr bwMode="auto">
          <a:xfrm rot="16200000" flipH="1">
            <a:off x="5875932" y="2044105"/>
            <a:ext cx="313135" cy="120650"/>
          </a:xfrm>
          <a:prstGeom prst="line">
            <a:avLst/>
          </a:prstGeom>
        </p:spPr>
        <p:style>
          <a:lnRef idx="2">
            <a:schemeClr val="accent1"/>
          </a:lnRef>
          <a:fillRef idx="0">
            <a:schemeClr val="accent1"/>
          </a:fillRef>
          <a:effectRef idx="1">
            <a:schemeClr val="accent1"/>
          </a:effectRef>
          <a:fontRef idx="minor">
            <a:schemeClr val="tx1"/>
          </a:fontRef>
        </p:style>
      </p:cxnSp>
      <p:cxnSp>
        <p:nvCxnSpPr>
          <p:cNvPr id="237" name="Straight Connector 236"/>
          <p:cNvCxnSpPr>
            <a:cxnSpLocks/>
          </p:cNvCxnSpPr>
          <p:nvPr/>
        </p:nvCxnSpPr>
        <p:spPr bwMode="auto">
          <a:xfrm rot="16200000" flipH="1">
            <a:off x="5951737" y="2008783"/>
            <a:ext cx="325041" cy="179387"/>
          </a:xfrm>
          <a:prstGeom prst="line">
            <a:avLst/>
          </a:prstGeom>
        </p:spPr>
        <p:style>
          <a:lnRef idx="2">
            <a:schemeClr val="accent1"/>
          </a:lnRef>
          <a:fillRef idx="0">
            <a:schemeClr val="accent1"/>
          </a:fillRef>
          <a:effectRef idx="1">
            <a:schemeClr val="accent1"/>
          </a:effectRef>
          <a:fontRef idx="minor">
            <a:schemeClr val="tx1"/>
          </a:fontRef>
        </p:style>
      </p:cxnSp>
      <p:cxnSp>
        <p:nvCxnSpPr>
          <p:cNvPr id="238" name="Straight Connector 237"/>
          <p:cNvCxnSpPr>
            <a:cxnSpLocks/>
          </p:cNvCxnSpPr>
          <p:nvPr/>
        </p:nvCxnSpPr>
        <p:spPr bwMode="auto">
          <a:xfrm>
            <a:off x="6046787" y="1903810"/>
            <a:ext cx="323850" cy="357188"/>
          </a:xfrm>
          <a:prstGeom prst="line">
            <a:avLst/>
          </a:prstGeom>
        </p:spPr>
        <p:style>
          <a:lnRef idx="2">
            <a:schemeClr val="accent1"/>
          </a:lnRef>
          <a:fillRef idx="0">
            <a:schemeClr val="accent1"/>
          </a:fillRef>
          <a:effectRef idx="1">
            <a:schemeClr val="accent1"/>
          </a:effectRef>
          <a:fontRef idx="minor">
            <a:schemeClr val="tx1"/>
          </a:fontRef>
        </p:style>
      </p:cxnSp>
      <p:sp>
        <p:nvSpPr>
          <p:cNvPr id="18436" name="TextBox 318"/>
          <p:cNvSpPr txBox="1">
            <a:spLocks noChangeArrowheads="1"/>
          </p:cNvSpPr>
          <p:nvPr/>
        </p:nvSpPr>
        <p:spPr bwMode="auto">
          <a:xfrm>
            <a:off x="228601" y="2724150"/>
            <a:ext cx="4022725" cy="1956557"/>
          </a:xfrm>
          <a:prstGeom prst="rect">
            <a:avLst/>
          </a:prstGeom>
          <a:noFill/>
          <a:ln w="9525">
            <a:solidFill>
              <a:schemeClr val="bg1">
                <a:lumMod val="50000"/>
              </a:schemeClr>
            </a:solidFill>
            <a:miter lim="800000"/>
            <a:headEnd/>
            <a:tailEnd/>
          </a:ln>
        </p:spPr>
        <p:txBody>
          <a:bodyPr lIns="81639" tIns="40820" rIns="81639" bIns="40820"/>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dirty="0">
                <a:latin typeface="Calibri" charset="0"/>
              </a:rPr>
              <a:t>Cost</a:t>
            </a:r>
          </a:p>
          <a:p>
            <a:pPr eaLnBrk="1" hangingPunct="1"/>
            <a:r>
              <a:rPr lang="en-US" sz="1813" dirty="0">
                <a:latin typeface="Calibri" charset="0"/>
              </a:rPr>
              <a:t>500,000 servers</a:t>
            </a:r>
          </a:p>
          <a:p>
            <a:pPr eaLnBrk="1" hangingPunct="1"/>
            <a:r>
              <a:rPr lang="en-US" sz="1813" dirty="0">
                <a:latin typeface="Calibri" charset="0"/>
              </a:rPr>
              <a:t>25,000 switches</a:t>
            </a:r>
          </a:p>
          <a:p>
            <a:pPr eaLnBrk="1" hangingPunct="1"/>
            <a:r>
              <a:rPr lang="en-US" sz="1813" dirty="0">
                <a:latin typeface="Calibri" charset="0"/>
              </a:rPr>
              <a:t>$10k per legacy switch = $250M</a:t>
            </a:r>
          </a:p>
          <a:p>
            <a:pPr eaLnBrk="1" hangingPunct="1"/>
            <a:r>
              <a:rPr lang="en-US" sz="1813" dirty="0">
                <a:latin typeface="Calibri" charset="0"/>
              </a:rPr>
              <a:t>$2k disaggregated switch = $50M</a:t>
            </a:r>
          </a:p>
          <a:p>
            <a:pPr eaLnBrk="1" hangingPunct="1"/>
            <a:r>
              <a:rPr lang="en-US" sz="1813" b="1" dirty="0">
                <a:latin typeface="Calibri" charset="0"/>
              </a:rPr>
              <a:t>Savings in 5 data centers = $1Bn</a:t>
            </a:r>
          </a:p>
          <a:p>
            <a:pPr eaLnBrk="1" hangingPunct="1"/>
            <a:endParaRPr lang="en-US" sz="1813" dirty="0">
              <a:latin typeface="Calibri" charset="0"/>
            </a:endParaRPr>
          </a:p>
        </p:txBody>
      </p:sp>
      <p:sp>
        <p:nvSpPr>
          <p:cNvPr id="320" name="TextBox 319"/>
          <p:cNvSpPr txBox="1"/>
          <p:nvPr/>
        </p:nvSpPr>
        <p:spPr>
          <a:xfrm>
            <a:off x="4953000" y="2724150"/>
            <a:ext cx="4038600" cy="1956557"/>
          </a:xfrm>
          <a:prstGeom prst="rect">
            <a:avLst/>
          </a:prstGeom>
          <a:noFill/>
          <a:ln>
            <a:solidFill>
              <a:schemeClr val="bg1">
                <a:lumMod val="50000"/>
              </a:schemeClr>
            </a:solidFill>
          </a:ln>
        </p:spPr>
        <p:txBody>
          <a:bodyPr lIns="81639" tIns="40820" rIns="81639" bIns="40820"/>
          <a:lstStyle/>
          <a:p>
            <a:pPr>
              <a:defRPr/>
            </a:pPr>
            <a:r>
              <a:rPr lang="en-US" sz="2500" dirty="0">
                <a:latin typeface="Calibri" charset="0"/>
                <a:ea typeface="ＭＳ Ｐゴシック" charset="-128"/>
                <a:cs typeface="ＭＳ Ｐゴシック" charset="-128"/>
              </a:rPr>
              <a:t>Control</a:t>
            </a:r>
            <a:endParaRPr lang="en-US" sz="1813" dirty="0">
              <a:latin typeface="Calibri" charset="0"/>
              <a:ea typeface="ＭＳ Ｐゴシック" charset="-128"/>
              <a:cs typeface="ＭＳ Ｐゴシック" charset="-128"/>
            </a:endParaRPr>
          </a:p>
          <a:p>
            <a:pPr>
              <a:defRPr/>
            </a:pPr>
            <a:r>
              <a:rPr lang="en-US" sz="1813" dirty="0">
                <a:latin typeface="Calibri" charset="0"/>
                <a:ea typeface="ＭＳ Ｐゴシック" charset="-128"/>
                <a:cs typeface="ＭＳ Ｐゴシック" charset="-128"/>
              </a:rPr>
              <a:t>Centralized remote control is easier</a:t>
            </a:r>
          </a:p>
          <a:p>
            <a:pPr>
              <a:defRPr/>
            </a:pPr>
            <a:r>
              <a:rPr lang="en-US" sz="1500" dirty="0">
                <a:latin typeface="Calibri" charset="0"/>
                <a:ea typeface="ＭＳ Ｐゴシック" charset="-128"/>
                <a:cs typeface="ＭＳ Ｐゴシック" charset="-128"/>
              </a:rPr>
              <a:t>“Centralize if you can, distribute if you can’t”</a:t>
            </a:r>
          </a:p>
          <a:p>
            <a:pPr>
              <a:defRPr/>
            </a:pPr>
            <a:r>
              <a:rPr lang="en-US" sz="1813" dirty="0">
                <a:latin typeface="Calibri" charset="0"/>
                <a:ea typeface="ＭＳ Ｐゴシック" charset="-128"/>
                <a:cs typeface="ＭＳ Ｐゴシック" charset="-128"/>
              </a:rPr>
              <a:t>Customized, differentiated network</a:t>
            </a:r>
          </a:p>
          <a:p>
            <a:pPr>
              <a:defRPr/>
            </a:pPr>
            <a:r>
              <a:rPr lang="en-US" sz="1813" dirty="0">
                <a:latin typeface="Calibri" charset="0"/>
                <a:ea typeface="ＭＳ Ｐゴシック" charset="-128"/>
                <a:cs typeface="ＭＳ Ｐゴシック" charset="-128"/>
              </a:rPr>
              <a:t>Home grown traffic engineering</a:t>
            </a:r>
          </a:p>
          <a:p>
            <a:pPr>
              <a:defRPr/>
            </a:pPr>
            <a:r>
              <a:rPr lang="en-US" sz="1813" b="1" dirty="0">
                <a:latin typeface="Calibri" charset="0"/>
                <a:ea typeface="ＭＳ Ｐゴシック" charset="-128"/>
                <a:cs typeface="ＭＳ Ｐゴシック" charset="-128"/>
              </a:rPr>
              <a:t>50% utilization → 95% utilization</a:t>
            </a:r>
          </a:p>
        </p:txBody>
      </p:sp>
      <p:sp>
        <p:nvSpPr>
          <p:cNvPr id="309" name="Can 308"/>
          <p:cNvSpPr/>
          <p:nvPr/>
        </p:nvSpPr>
        <p:spPr>
          <a:xfrm>
            <a:off x="3469066" y="1047750"/>
            <a:ext cx="681866" cy="271463"/>
          </a:xfrm>
          <a:prstGeom prst="can">
            <a:avLst>
              <a:gd name="adj" fmla="val 50000"/>
            </a:avLst>
          </a:prstGeom>
          <a:solidFill>
            <a:schemeClr val="accent1"/>
          </a:solid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10" name="Can 309"/>
          <p:cNvSpPr/>
          <p:nvPr/>
        </p:nvSpPr>
        <p:spPr>
          <a:xfrm>
            <a:off x="5018467" y="1047750"/>
            <a:ext cx="681866" cy="271463"/>
          </a:xfrm>
          <a:prstGeom prst="can">
            <a:avLst>
              <a:gd name="adj" fmla="val 50000"/>
            </a:avLst>
          </a:prstGeom>
          <a:solidFill>
            <a:schemeClr val="accent1"/>
          </a:solid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grpSp>
        <p:nvGrpSpPr>
          <p:cNvPr id="2" name="Group 1"/>
          <p:cNvGrpSpPr/>
          <p:nvPr/>
        </p:nvGrpSpPr>
        <p:grpSpPr>
          <a:xfrm>
            <a:off x="2704028" y="1745457"/>
            <a:ext cx="634133" cy="279799"/>
            <a:chOff x="4326444" y="2990850"/>
            <a:chExt cx="1014613" cy="447678"/>
          </a:xfrm>
          <a:solidFill>
            <a:schemeClr val="accent1"/>
          </a:solidFill>
        </p:grpSpPr>
        <p:sp>
          <p:nvSpPr>
            <p:cNvPr id="311" name="Can 310"/>
            <p:cNvSpPr/>
            <p:nvPr/>
          </p:nvSpPr>
          <p:spPr>
            <a:xfrm>
              <a:off x="4721901" y="2990850"/>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12" name="Can 311"/>
            <p:cNvSpPr/>
            <p:nvPr/>
          </p:nvSpPr>
          <p:spPr>
            <a:xfrm>
              <a:off x="4590082" y="3065146"/>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13" name="Can 312"/>
            <p:cNvSpPr/>
            <p:nvPr/>
          </p:nvSpPr>
          <p:spPr>
            <a:xfrm>
              <a:off x="4458263" y="3139442"/>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14" name="Can 313"/>
            <p:cNvSpPr/>
            <p:nvPr/>
          </p:nvSpPr>
          <p:spPr>
            <a:xfrm>
              <a:off x="4326444" y="3213738"/>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grpSp>
      <p:grpSp>
        <p:nvGrpSpPr>
          <p:cNvPr id="319" name="Group 318"/>
          <p:cNvGrpSpPr/>
          <p:nvPr/>
        </p:nvGrpSpPr>
        <p:grpSpPr>
          <a:xfrm>
            <a:off x="3744844" y="1745457"/>
            <a:ext cx="634133" cy="279799"/>
            <a:chOff x="4326444" y="2990850"/>
            <a:chExt cx="1014613" cy="447678"/>
          </a:xfrm>
          <a:solidFill>
            <a:schemeClr val="accent1"/>
          </a:solidFill>
        </p:grpSpPr>
        <p:sp>
          <p:nvSpPr>
            <p:cNvPr id="321" name="Can 320"/>
            <p:cNvSpPr/>
            <p:nvPr/>
          </p:nvSpPr>
          <p:spPr>
            <a:xfrm>
              <a:off x="4721901" y="2990850"/>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22" name="Can 321"/>
            <p:cNvSpPr/>
            <p:nvPr/>
          </p:nvSpPr>
          <p:spPr>
            <a:xfrm>
              <a:off x="4590082" y="3065146"/>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23" name="Can 322"/>
            <p:cNvSpPr/>
            <p:nvPr/>
          </p:nvSpPr>
          <p:spPr>
            <a:xfrm>
              <a:off x="4458263" y="3139442"/>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24" name="Can 323"/>
            <p:cNvSpPr/>
            <p:nvPr/>
          </p:nvSpPr>
          <p:spPr>
            <a:xfrm>
              <a:off x="4326444" y="3213738"/>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grpSp>
      <p:grpSp>
        <p:nvGrpSpPr>
          <p:cNvPr id="325" name="Group 324"/>
          <p:cNvGrpSpPr/>
          <p:nvPr/>
        </p:nvGrpSpPr>
        <p:grpSpPr>
          <a:xfrm flipH="1">
            <a:off x="4785661" y="1745457"/>
            <a:ext cx="634133" cy="279799"/>
            <a:chOff x="4326444" y="2990850"/>
            <a:chExt cx="1014613" cy="447678"/>
          </a:xfrm>
          <a:solidFill>
            <a:schemeClr val="accent1"/>
          </a:solidFill>
        </p:grpSpPr>
        <p:sp>
          <p:nvSpPr>
            <p:cNvPr id="326" name="Can 325"/>
            <p:cNvSpPr/>
            <p:nvPr/>
          </p:nvSpPr>
          <p:spPr>
            <a:xfrm>
              <a:off x="4721901" y="2990850"/>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27" name="Can 326"/>
            <p:cNvSpPr/>
            <p:nvPr/>
          </p:nvSpPr>
          <p:spPr>
            <a:xfrm>
              <a:off x="4590082" y="3065146"/>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28" name="Can 327"/>
            <p:cNvSpPr/>
            <p:nvPr/>
          </p:nvSpPr>
          <p:spPr>
            <a:xfrm>
              <a:off x="4458263" y="3139442"/>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29" name="Can 328"/>
            <p:cNvSpPr/>
            <p:nvPr/>
          </p:nvSpPr>
          <p:spPr>
            <a:xfrm>
              <a:off x="4326444" y="3213738"/>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grpSp>
      <p:grpSp>
        <p:nvGrpSpPr>
          <p:cNvPr id="330" name="Group 329"/>
          <p:cNvGrpSpPr/>
          <p:nvPr/>
        </p:nvGrpSpPr>
        <p:grpSpPr>
          <a:xfrm flipH="1">
            <a:off x="5741807" y="1745457"/>
            <a:ext cx="634133" cy="279799"/>
            <a:chOff x="4326444" y="2990850"/>
            <a:chExt cx="1014613" cy="447678"/>
          </a:xfrm>
          <a:solidFill>
            <a:schemeClr val="accent1"/>
          </a:solidFill>
        </p:grpSpPr>
        <p:sp>
          <p:nvSpPr>
            <p:cNvPr id="331" name="Can 330"/>
            <p:cNvSpPr/>
            <p:nvPr/>
          </p:nvSpPr>
          <p:spPr>
            <a:xfrm>
              <a:off x="4721901" y="2990850"/>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32" name="Can 331"/>
            <p:cNvSpPr/>
            <p:nvPr/>
          </p:nvSpPr>
          <p:spPr>
            <a:xfrm>
              <a:off x="4590082" y="3065146"/>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33" name="Can 332"/>
            <p:cNvSpPr/>
            <p:nvPr/>
          </p:nvSpPr>
          <p:spPr>
            <a:xfrm>
              <a:off x="4458263" y="3139442"/>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sp>
          <p:nvSpPr>
            <p:cNvPr id="334" name="Can 333"/>
            <p:cNvSpPr/>
            <p:nvPr/>
          </p:nvSpPr>
          <p:spPr>
            <a:xfrm>
              <a:off x="4326444" y="3213738"/>
              <a:ext cx="619156" cy="224790"/>
            </a:xfrm>
            <a:prstGeom prst="can">
              <a:avLst>
                <a:gd name="adj" fmla="val 50000"/>
              </a:avLst>
            </a:prstGeom>
            <a:grpFill/>
            <a:ln w="12700" cmpd="sng">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25"/>
            </a:p>
          </p:txBody>
        </p:sp>
      </p:grpSp>
      <p:sp>
        <p:nvSpPr>
          <p:cNvPr id="108" name="TextBox 107">
            <a:extLst>
              <a:ext uri="{FF2B5EF4-FFF2-40B4-BE49-F238E27FC236}">
                <a16:creationId xmlns:a16="http://schemas.microsoft.com/office/drawing/2014/main" id="{16978D94-37CD-AD4E-A0CD-473D5C6D07E6}"/>
              </a:ext>
            </a:extLst>
          </p:cNvPr>
          <p:cNvSpPr txBox="1"/>
          <p:nvPr/>
        </p:nvSpPr>
        <p:spPr>
          <a:xfrm>
            <a:off x="990600" y="4752459"/>
            <a:ext cx="7314888" cy="369332"/>
          </a:xfrm>
          <a:prstGeom prst="rect">
            <a:avLst/>
          </a:prstGeom>
          <a:solidFill>
            <a:schemeClr val="bg1">
              <a:lumMod val="95000"/>
            </a:schemeClr>
          </a:solidFill>
          <a:ln>
            <a:noFill/>
          </a:ln>
          <a:effectLst>
            <a:outerShdw blurRad="50800" dist="38100" dir="8100000" algn="tr" rotWithShape="0">
              <a:prstClr val="black">
                <a:alpha val="40000"/>
              </a:prstClr>
            </a:outerShdw>
          </a:effectLst>
        </p:spPr>
        <p:txBody>
          <a:bodyPr wrap="none" rtlCol="0">
            <a:spAutoFit/>
          </a:bodyPr>
          <a:lstStyle/>
          <a:p>
            <a:r>
              <a:rPr lang="en-US" sz="1800" dirty="0"/>
              <a:t>By 2008, Google and Amazon were starting to write their own software</a:t>
            </a:r>
          </a:p>
        </p:txBody>
      </p:sp>
    </p:spTree>
    <p:extLst>
      <p:ext uri="{BB962C8B-B14F-4D97-AF65-F5344CB8AC3E}">
        <p14:creationId xmlns:p14="http://schemas.microsoft.com/office/powerpoint/2010/main" val="576203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3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43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43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43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436">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436">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8436">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20">
                                            <p:bg/>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20">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20">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20">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20">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20">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20">
                                            <p:txEl>
                                              <p:pRg st="5" end="5"/>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6" grpId="0" uiExpand="1" build="allAtOnce" animBg="1"/>
      <p:bldP spid="320" grpId="0" uiExpand="1" build="allAtOnce" animBg="1"/>
      <p:bldP spid="10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4"/>
          <p:cNvSpPr>
            <a:spLocks noGrp="1"/>
          </p:cNvSpPr>
          <p:nvPr>
            <p:ph type="title"/>
          </p:nvPr>
        </p:nvSpPr>
        <p:spPr/>
        <p:txBody>
          <a:bodyPr>
            <a:normAutofit/>
          </a:bodyPr>
          <a:lstStyle/>
          <a:p>
            <a:r>
              <a:rPr lang="en-US" dirty="0">
                <a:latin typeface="Calibri" charset="0"/>
                <a:ea typeface="ＭＳ Ｐゴシック" charset="0"/>
                <a:cs typeface="ＭＳ Ｐゴシック" charset="0"/>
              </a:rPr>
              <a:t>Internet Service Providers (ISPs)</a:t>
            </a:r>
            <a:endParaRPr lang="en-US" sz="2100" dirty="0">
              <a:solidFill>
                <a:srgbClr val="1F497D"/>
              </a:solidFill>
              <a:latin typeface="Calibri" charset="0"/>
              <a:ea typeface="ＭＳ Ｐゴシック" charset="0"/>
              <a:cs typeface="ＭＳ Ｐゴシック" charset="0"/>
            </a:endParaRPr>
          </a:p>
        </p:txBody>
      </p:sp>
      <p:sp>
        <p:nvSpPr>
          <p:cNvPr id="25603" name="Content Placeholder 9"/>
          <p:cNvSpPr>
            <a:spLocks noGrp="1"/>
          </p:cNvSpPr>
          <p:nvPr>
            <p:ph idx="1"/>
          </p:nvPr>
        </p:nvSpPr>
        <p:spPr>
          <a:xfrm>
            <a:off x="221907" y="1677478"/>
            <a:ext cx="4209619" cy="1705075"/>
          </a:xfrm>
          <a:solidFill>
            <a:schemeClr val="accent6">
              <a:lumMod val="20000"/>
              <a:lumOff val="80000"/>
            </a:schemeClr>
          </a:solidFill>
        </p:spPr>
        <p:txBody>
          <a:bodyPr/>
          <a:lstStyle/>
          <a:p>
            <a:pPr marL="171450" indent="-163513">
              <a:buFont typeface="Wingdings" pitchFamily="2" charset="2"/>
              <a:buChar char="§"/>
            </a:pPr>
            <a:r>
              <a:rPr lang="en-US" sz="1800" dirty="0">
                <a:latin typeface="Calibri" charset="0"/>
                <a:ea typeface="ＭＳ Ｐゴシック" charset="0"/>
                <a:cs typeface="ＭＳ Ｐゴシック" charset="0"/>
              </a:rPr>
              <a:t>Global IP traffic growing 40-50% per year</a:t>
            </a:r>
          </a:p>
          <a:p>
            <a:pPr marL="171450" indent="-163513">
              <a:buFont typeface="Wingdings" pitchFamily="2" charset="2"/>
              <a:buChar char="§"/>
            </a:pPr>
            <a:r>
              <a:rPr lang="en-US" sz="1800" dirty="0">
                <a:latin typeface="Calibri" charset="0"/>
                <a:ea typeface="ＭＳ Ｐゴシック" charset="0"/>
                <a:cs typeface="ＭＳ Ｐゴシック" charset="0"/>
              </a:rPr>
              <a:t>End-customer monthly bill unchanged</a:t>
            </a:r>
          </a:p>
          <a:p>
            <a:pPr marL="171450" indent="-163513">
              <a:buFont typeface="Wingdings" pitchFamily="2" charset="2"/>
              <a:buChar char="§"/>
            </a:pPr>
            <a:r>
              <a:rPr lang="en-US" sz="1800" dirty="0">
                <a:latin typeface="Calibri" charset="0"/>
                <a:ea typeface="ＭＳ Ｐゴシック" charset="0"/>
                <a:cs typeface="ＭＳ Ｐゴシック" charset="0"/>
              </a:rPr>
              <a:t>Therefore, CAPEX and OPEX need to reduce 40-50% per Gb/s per year</a:t>
            </a:r>
          </a:p>
          <a:p>
            <a:pPr marL="171450" indent="-163513">
              <a:buFont typeface="Wingdings" pitchFamily="2" charset="2"/>
              <a:buChar char="§"/>
            </a:pPr>
            <a:r>
              <a:rPr lang="en-US" sz="1800" dirty="0">
                <a:latin typeface="Calibri" charset="0"/>
                <a:ea typeface="ＭＳ Ｐゴシック" charset="0"/>
                <a:cs typeface="ＭＳ Ｐゴシック" charset="0"/>
              </a:rPr>
              <a:t>But in practice, reduces by ~20% per year</a:t>
            </a:r>
          </a:p>
        </p:txBody>
      </p:sp>
      <p:grpSp>
        <p:nvGrpSpPr>
          <p:cNvPr id="2" name="Group 1">
            <a:extLst>
              <a:ext uri="{FF2B5EF4-FFF2-40B4-BE49-F238E27FC236}">
                <a16:creationId xmlns:a16="http://schemas.microsoft.com/office/drawing/2014/main" id="{46DEA07D-805E-9C4C-ADC4-70A68FBD735D}"/>
              </a:ext>
            </a:extLst>
          </p:cNvPr>
          <p:cNvGrpSpPr/>
          <p:nvPr/>
        </p:nvGrpSpPr>
        <p:grpSpPr>
          <a:xfrm>
            <a:off x="4659391" y="1356651"/>
            <a:ext cx="4370310" cy="2430197"/>
            <a:chOff x="1577887" y="1504950"/>
            <a:chExt cx="7214347" cy="3344597"/>
          </a:xfrm>
        </p:grpSpPr>
        <p:sp>
          <p:nvSpPr>
            <p:cNvPr id="4" name="Freeform 3">
              <a:extLst>
                <a:ext uri="{FF2B5EF4-FFF2-40B4-BE49-F238E27FC236}">
                  <a16:creationId xmlns:a16="http://schemas.microsoft.com/office/drawing/2014/main" id="{1ED44CEB-C52F-7A46-8CC0-BFE04F287EC8}"/>
                </a:ext>
              </a:extLst>
            </p:cNvPr>
            <p:cNvSpPr/>
            <p:nvPr/>
          </p:nvSpPr>
          <p:spPr>
            <a:xfrm>
              <a:off x="2133600" y="1504950"/>
              <a:ext cx="5969184" cy="3011549"/>
            </a:xfrm>
            <a:custGeom>
              <a:avLst/>
              <a:gdLst>
                <a:gd name="connsiteX0" fmla="*/ 0 w 5406739"/>
                <a:gd name="connsiteY0" fmla="*/ 0 h 2830130"/>
                <a:gd name="connsiteX1" fmla="*/ 36287 w 5406739"/>
                <a:gd name="connsiteY1" fmla="*/ 2830130 h 2830130"/>
                <a:gd name="connsiteX2" fmla="*/ 5406739 w 5406739"/>
                <a:gd name="connsiteY2" fmla="*/ 2830130 h 2830130"/>
              </a:gdLst>
              <a:ahLst/>
              <a:cxnLst>
                <a:cxn ang="0">
                  <a:pos x="connsiteX0" y="connsiteY0"/>
                </a:cxn>
                <a:cxn ang="0">
                  <a:pos x="connsiteX1" y="connsiteY1"/>
                </a:cxn>
                <a:cxn ang="0">
                  <a:pos x="connsiteX2" y="connsiteY2"/>
                </a:cxn>
              </a:cxnLst>
              <a:rect l="l" t="t" r="r" b="b"/>
              <a:pathLst>
                <a:path w="5406739" h="2830130">
                  <a:moveTo>
                    <a:pt x="0" y="0"/>
                  </a:moveTo>
                  <a:lnTo>
                    <a:pt x="36287" y="2830130"/>
                  </a:lnTo>
                  <a:lnTo>
                    <a:pt x="5406739" y="2830130"/>
                  </a:lnTo>
                </a:path>
              </a:pathLst>
            </a:custGeom>
            <a:ln w="38100" cmpd="sng">
              <a:solidFill>
                <a:schemeClr val="accent2"/>
              </a:solidFill>
              <a:headEnd type="triangl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FB50F6BD-80E6-E548-8F2E-39642679F2D0}"/>
                </a:ext>
              </a:extLst>
            </p:cNvPr>
            <p:cNvCxnSpPr/>
            <p:nvPr/>
          </p:nvCxnSpPr>
          <p:spPr>
            <a:xfrm>
              <a:off x="2151734" y="2049206"/>
              <a:ext cx="5932905" cy="151630"/>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9FAFD17-DF18-5F4D-AD2A-B4B51746485C}"/>
                </a:ext>
              </a:extLst>
            </p:cNvPr>
            <p:cNvSpPr txBox="1"/>
            <p:nvPr/>
          </p:nvSpPr>
          <p:spPr>
            <a:xfrm rot="16200000">
              <a:off x="1333335" y="2191045"/>
              <a:ext cx="858267" cy="369164"/>
            </a:xfrm>
            <a:prstGeom prst="rect">
              <a:avLst/>
            </a:prstGeom>
            <a:noFill/>
          </p:spPr>
          <p:txBody>
            <a:bodyPr wrap="none" rtlCol="0">
              <a:spAutoFit/>
            </a:bodyPr>
            <a:lstStyle/>
            <a:p>
              <a:r>
                <a:rPr lang="en-US" sz="1400" dirty="0"/>
                <a:t>$30/month</a:t>
              </a:r>
            </a:p>
          </p:txBody>
        </p:sp>
        <p:sp>
          <p:nvSpPr>
            <p:cNvPr id="7" name="TextBox 6">
              <a:extLst>
                <a:ext uri="{FF2B5EF4-FFF2-40B4-BE49-F238E27FC236}">
                  <a16:creationId xmlns:a16="http://schemas.microsoft.com/office/drawing/2014/main" id="{D15144C2-0101-4E40-BD03-CE46F9D61AEB}"/>
                </a:ext>
              </a:extLst>
            </p:cNvPr>
            <p:cNvSpPr txBox="1"/>
            <p:nvPr/>
          </p:nvSpPr>
          <p:spPr>
            <a:xfrm>
              <a:off x="7472122" y="4480215"/>
              <a:ext cx="612517" cy="369332"/>
            </a:xfrm>
            <a:prstGeom prst="rect">
              <a:avLst/>
            </a:prstGeom>
            <a:noFill/>
          </p:spPr>
          <p:txBody>
            <a:bodyPr wrap="none" rtlCol="0">
              <a:spAutoFit/>
            </a:bodyPr>
            <a:lstStyle/>
            <a:p>
              <a:r>
                <a:rPr lang="en-US" dirty="0"/>
                <a:t>time</a:t>
              </a:r>
            </a:p>
          </p:txBody>
        </p:sp>
        <p:cxnSp>
          <p:nvCxnSpPr>
            <p:cNvPr id="8" name="Straight Connector 7">
              <a:extLst>
                <a:ext uri="{FF2B5EF4-FFF2-40B4-BE49-F238E27FC236}">
                  <a16:creationId xmlns:a16="http://schemas.microsoft.com/office/drawing/2014/main" id="{6749A506-E189-0B4F-BBD0-407646692AFE}"/>
                </a:ext>
              </a:extLst>
            </p:cNvPr>
            <p:cNvCxnSpPr/>
            <p:nvPr/>
          </p:nvCxnSpPr>
          <p:spPr>
            <a:xfrm flipV="1">
              <a:off x="2133600" y="1650086"/>
              <a:ext cx="3701257" cy="2347566"/>
            </a:xfrm>
            <a:prstGeom prst="line">
              <a:avLst/>
            </a:prstGeom>
            <a:ln>
              <a:solidFill>
                <a:srgbClr val="FF0000"/>
              </a:solidFill>
              <a:prstDash val="dot"/>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22350E2C-809B-2740-9661-8AEF41159C31}"/>
                </a:ext>
              </a:extLst>
            </p:cNvPr>
            <p:cNvSpPr txBox="1"/>
            <p:nvPr/>
          </p:nvSpPr>
          <p:spPr>
            <a:xfrm rot="19345105">
              <a:off x="2022542" y="2744719"/>
              <a:ext cx="2674970" cy="465940"/>
            </a:xfrm>
            <a:prstGeom prst="rect">
              <a:avLst/>
            </a:prstGeom>
            <a:noFill/>
          </p:spPr>
          <p:txBody>
            <a:bodyPr wrap="none" rtlCol="0">
              <a:spAutoFit/>
            </a:bodyPr>
            <a:lstStyle/>
            <a:p>
              <a:r>
                <a:rPr lang="en-US" sz="1600" dirty="0">
                  <a:solidFill>
                    <a:schemeClr val="accent2"/>
                  </a:solidFill>
                </a:rPr>
                <a:t>Growth in traffic</a:t>
              </a:r>
            </a:p>
          </p:txBody>
        </p:sp>
        <p:cxnSp>
          <p:nvCxnSpPr>
            <p:cNvPr id="10" name="Straight Connector 9">
              <a:extLst>
                <a:ext uri="{FF2B5EF4-FFF2-40B4-BE49-F238E27FC236}">
                  <a16:creationId xmlns:a16="http://schemas.microsoft.com/office/drawing/2014/main" id="{555AC37A-2A71-F74D-BBCD-9E8963621498}"/>
                </a:ext>
              </a:extLst>
            </p:cNvPr>
            <p:cNvCxnSpPr/>
            <p:nvPr/>
          </p:nvCxnSpPr>
          <p:spPr>
            <a:xfrm flipV="1">
              <a:off x="2151734" y="1831504"/>
              <a:ext cx="6640500" cy="2166147"/>
            </a:xfrm>
            <a:prstGeom prst="line">
              <a:avLst/>
            </a:prstGeom>
            <a:ln>
              <a:solidFill>
                <a:srgbClr val="FF0000"/>
              </a:solidFill>
              <a:prstDash val="solid"/>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7B0C1F8F-B6E2-CF4D-B8AF-C27B847ABF88}"/>
                </a:ext>
              </a:extLst>
            </p:cNvPr>
            <p:cNvSpPr txBox="1"/>
            <p:nvPr/>
          </p:nvSpPr>
          <p:spPr>
            <a:xfrm>
              <a:off x="2661148" y="1716158"/>
              <a:ext cx="1003801" cy="338554"/>
            </a:xfrm>
            <a:prstGeom prst="rect">
              <a:avLst/>
            </a:prstGeom>
            <a:noFill/>
          </p:spPr>
          <p:txBody>
            <a:bodyPr wrap="none" rtlCol="0">
              <a:spAutoFit/>
            </a:bodyPr>
            <a:lstStyle/>
            <a:p>
              <a:r>
                <a:rPr lang="en-US" sz="1600" dirty="0">
                  <a:solidFill>
                    <a:schemeClr val="accent2"/>
                  </a:solidFill>
                </a:rPr>
                <a:t>Revenue</a:t>
              </a:r>
            </a:p>
          </p:txBody>
        </p:sp>
        <p:sp>
          <p:nvSpPr>
            <p:cNvPr id="12" name="TextBox 11">
              <a:extLst>
                <a:ext uri="{FF2B5EF4-FFF2-40B4-BE49-F238E27FC236}">
                  <a16:creationId xmlns:a16="http://schemas.microsoft.com/office/drawing/2014/main" id="{BF4EBC91-16CB-8F47-BE0C-80FAE8B3ADA3}"/>
                </a:ext>
              </a:extLst>
            </p:cNvPr>
            <p:cNvSpPr txBox="1"/>
            <p:nvPr/>
          </p:nvSpPr>
          <p:spPr>
            <a:xfrm rot="20448706">
              <a:off x="4119273" y="2592563"/>
              <a:ext cx="1913823" cy="508299"/>
            </a:xfrm>
            <a:prstGeom prst="rect">
              <a:avLst/>
            </a:prstGeom>
            <a:noFill/>
          </p:spPr>
          <p:txBody>
            <a:bodyPr wrap="none" rtlCol="0">
              <a:spAutoFit/>
            </a:bodyPr>
            <a:lstStyle/>
            <a:p>
              <a:r>
                <a:rPr lang="en-US" sz="1800" dirty="0">
                  <a:solidFill>
                    <a:srgbClr val="C00000"/>
                  </a:solidFill>
                </a:rPr>
                <a:t>Total cost</a:t>
              </a:r>
            </a:p>
          </p:txBody>
        </p:sp>
        <p:sp>
          <p:nvSpPr>
            <p:cNvPr id="13" name="Oval 12">
              <a:extLst>
                <a:ext uri="{FF2B5EF4-FFF2-40B4-BE49-F238E27FC236}">
                  <a16:creationId xmlns:a16="http://schemas.microsoft.com/office/drawing/2014/main" id="{FB046AC6-6F75-AF44-B663-6D9088A0B7DA}"/>
                </a:ext>
              </a:extLst>
            </p:cNvPr>
            <p:cNvSpPr/>
            <p:nvPr/>
          </p:nvSpPr>
          <p:spPr>
            <a:xfrm>
              <a:off x="7562839" y="2050829"/>
              <a:ext cx="235864" cy="272128"/>
            </a:xfrm>
            <a:prstGeom prst="ellipse">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928585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4"/>
          <p:cNvGrpSpPr>
            <a:grpSpLocks/>
          </p:cNvGrpSpPr>
          <p:nvPr/>
        </p:nvGrpSpPr>
        <p:grpSpPr bwMode="auto">
          <a:xfrm>
            <a:off x="3899298" y="2068116"/>
            <a:ext cx="1549003" cy="1264288"/>
            <a:chOff x="1728" y="1416"/>
            <a:chExt cx="1301" cy="764"/>
          </a:xfrm>
        </p:grpSpPr>
        <p:sp>
          <p:nvSpPr>
            <p:cNvPr id="13" name="AutoShape 22"/>
            <p:cNvSpPr>
              <a:spLocks/>
            </p:cNvSpPr>
            <p:nvPr/>
          </p:nvSpPr>
          <p:spPr bwMode="auto">
            <a:xfrm>
              <a:off x="1728" y="1416"/>
              <a:ext cx="192" cy="672"/>
            </a:xfrm>
            <a:prstGeom prst="rightBrace">
              <a:avLst>
                <a:gd name="adj1" fmla="val 45306"/>
                <a:gd name="adj2" fmla="val 48514"/>
              </a:avLst>
            </a:prstGeom>
            <a:noFill/>
            <a:ln w="19050">
              <a:solidFill>
                <a:schemeClr val="tx1"/>
              </a:solidFill>
              <a:round/>
              <a:headEnd/>
              <a:tailEnd/>
            </a:ln>
          </p:spPr>
          <p:txBody>
            <a:bodyPr wrap="none" anchor="ctr"/>
            <a:lstStyle/>
            <a:p>
              <a:pPr>
                <a:defRPr/>
              </a:pPr>
              <a:endParaRPr lang="en-US" sz="1500">
                <a:latin typeface="+mj-lt"/>
                <a:ea typeface="ＭＳ Ｐゴシック" charset="-128"/>
                <a:cs typeface="ＭＳ Ｐゴシック" charset="-128"/>
              </a:endParaRPr>
            </a:p>
          </p:txBody>
        </p:sp>
        <p:sp>
          <p:nvSpPr>
            <p:cNvPr id="16" name="Text Box 23"/>
            <p:cNvSpPr txBox="1">
              <a:spLocks noChangeArrowheads="1"/>
            </p:cNvSpPr>
            <p:nvPr/>
          </p:nvSpPr>
          <p:spPr bwMode="auto">
            <a:xfrm>
              <a:off x="1968" y="1566"/>
              <a:ext cx="1061" cy="614"/>
            </a:xfrm>
            <a:prstGeom prst="rect">
              <a:avLst/>
            </a:prstGeom>
            <a:noFill/>
            <a:ln w="9525">
              <a:noFill/>
              <a:miter lim="800000"/>
              <a:headEnd/>
              <a:tailEnd/>
            </a:ln>
          </p:spPr>
          <p:txBody>
            <a:bodyPr>
              <a:spAutoFit/>
            </a:bodyPr>
            <a:lstStyle/>
            <a:p>
              <a:pPr>
                <a:defRPr/>
              </a:pPr>
              <a:r>
                <a:rPr lang="en-US" sz="1500">
                  <a:latin typeface="+mj-lt"/>
                  <a:ea typeface="ＭＳ Ｐゴシック" charset="-128"/>
                  <a:cs typeface="ＭＳ Ｐゴシック" charset="-128"/>
                </a:rPr>
                <a:t>Million of lines</a:t>
              </a:r>
              <a:br>
                <a:rPr lang="en-US" sz="1500">
                  <a:latin typeface="+mj-lt"/>
                  <a:ea typeface="ＭＳ Ｐゴシック" charset="-128"/>
                  <a:cs typeface="ＭＳ Ｐゴシック" charset="-128"/>
                </a:rPr>
              </a:br>
              <a:r>
                <a:rPr lang="en-US" sz="1500">
                  <a:latin typeface="+mj-lt"/>
                  <a:ea typeface="ＭＳ Ｐゴシック" charset="-128"/>
                  <a:cs typeface="ＭＳ Ｐゴシック" charset="-128"/>
                </a:rPr>
                <a:t>of source code</a:t>
              </a:r>
            </a:p>
          </p:txBody>
        </p:sp>
      </p:grpSp>
      <p:sp>
        <p:nvSpPr>
          <p:cNvPr id="17" name="Text Box 24"/>
          <p:cNvSpPr txBox="1">
            <a:spLocks noChangeArrowheads="1"/>
          </p:cNvSpPr>
          <p:nvPr/>
        </p:nvSpPr>
        <p:spPr bwMode="auto">
          <a:xfrm>
            <a:off x="5442347" y="2381250"/>
            <a:ext cx="1562094" cy="3000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350" dirty="0">
                <a:latin typeface="Calibri" charset="0"/>
              </a:rPr>
              <a:t>7,000 Internet RFCs</a:t>
            </a:r>
          </a:p>
        </p:txBody>
      </p:sp>
      <p:grpSp>
        <p:nvGrpSpPr>
          <p:cNvPr id="3" name="Group 35"/>
          <p:cNvGrpSpPr>
            <a:grpSpLocks/>
          </p:cNvGrpSpPr>
          <p:nvPr/>
        </p:nvGrpSpPr>
        <p:grpSpPr bwMode="auto">
          <a:xfrm>
            <a:off x="3899297" y="3257550"/>
            <a:ext cx="1585913" cy="714375"/>
            <a:chOff x="1728" y="2232"/>
            <a:chExt cx="1332" cy="672"/>
          </a:xfrm>
        </p:grpSpPr>
        <p:sp>
          <p:nvSpPr>
            <p:cNvPr id="20" name="AutoShape 27"/>
            <p:cNvSpPr>
              <a:spLocks/>
            </p:cNvSpPr>
            <p:nvPr/>
          </p:nvSpPr>
          <p:spPr bwMode="auto">
            <a:xfrm>
              <a:off x="1728" y="2232"/>
              <a:ext cx="192" cy="672"/>
            </a:xfrm>
            <a:prstGeom prst="rightBrace">
              <a:avLst>
                <a:gd name="adj1" fmla="val 45306"/>
                <a:gd name="adj2" fmla="val 48514"/>
              </a:avLst>
            </a:prstGeom>
            <a:noFill/>
            <a:ln w="19050">
              <a:solidFill>
                <a:schemeClr val="tx1"/>
              </a:solidFill>
              <a:round/>
              <a:headEnd/>
              <a:tailEnd/>
            </a:ln>
          </p:spPr>
          <p:txBody>
            <a:bodyPr wrap="none" anchor="ctr"/>
            <a:lstStyle/>
            <a:p>
              <a:pPr>
                <a:defRPr/>
              </a:pPr>
              <a:endParaRPr lang="en-US" sz="1500">
                <a:latin typeface="+mj-lt"/>
                <a:ea typeface="ＭＳ Ｐゴシック" charset="-128"/>
                <a:cs typeface="ＭＳ Ｐゴシック" charset="-128"/>
              </a:endParaRPr>
            </a:p>
          </p:txBody>
        </p:sp>
        <p:sp>
          <p:nvSpPr>
            <p:cNvPr id="21" name="Text Box 28"/>
            <p:cNvSpPr txBox="1">
              <a:spLocks noChangeArrowheads="1"/>
            </p:cNvSpPr>
            <p:nvPr/>
          </p:nvSpPr>
          <p:spPr bwMode="auto">
            <a:xfrm>
              <a:off x="1968" y="2328"/>
              <a:ext cx="1092" cy="521"/>
            </a:xfrm>
            <a:prstGeom prst="rect">
              <a:avLst/>
            </a:prstGeom>
            <a:noFill/>
            <a:ln w="9525">
              <a:noFill/>
              <a:miter lim="800000"/>
              <a:headEnd/>
              <a:tailEnd/>
            </a:ln>
          </p:spPr>
          <p:txBody>
            <a:bodyPr>
              <a:spAutoFit/>
            </a:bodyPr>
            <a:lstStyle/>
            <a:p>
              <a:pPr>
                <a:defRPr/>
              </a:pPr>
              <a:r>
                <a:rPr lang="en-US" sz="1500">
                  <a:latin typeface="+mj-lt"/>
                  <a:ea typeface="ＭＳ Ｐゴシック" charset="-128"/>
                  <a:cs typeface="ＭＳ Ｐゴシック" charset="-128"/>
                </a:rPr>
                <a:t>Billions of gates</a:t>
              </a:r>
            </a:p>
          </p:txBody>
        </p:sp>
      </p:grpSp>
      <p:sp>
        <p:nvSpPr>
          <p:cNvPr id="22" name="Text Box 29"/>
          <p:cNvSpPr txBox="1">
            <a:spLocks noChangeArrowheads="1"/>
          </p:cNvSpPr>
          <p:nvPr/>
        </p:nvSpPr>
        <p:spPr bwMode="auto">
          <a:xfrm>
            <a:off x="5442348" y="3363516"/>
            <a:ext cx="838691" cy="323165"/>
          </a:xfrm>
          <a:prstGeom prst="rect">
            <a:avLst/>
          </a:prstGeom>
          <a:noFill/>
          <a:ln w="9525">
            <a:noFill/>
            <a:miter lim="800000"/>
            <a:headEnd/>
            <a:tailEnd/>
          </a:ln>
        </p:spPr>
        <p:txBody>
          <a:bodyPr wrap="none">
            <a:spAutoFit/>
          </a:bodyPr>
          <a:lstStyle/>
          <a:p>
            <a:pPr>
              <a:defRPr/>
            </a:pPr>
            <a:r>
              <a:rPr lang="en-US" sz="1500">
                <a:latin typeface="+mj-lt"/>
                <a:ea typeface="ＭＳ Ｐゴシック" charset="-128"/>
                <a:cs typeface="ＭＳ Ｐゴシック" charset="-128"/>
              </a:rPr>
              <a:t>Bloated</a:t>
            </a:r>
          </a:p>
        </p:txBody>
      </p:sp>
      <p:sp>
        <p:nvSpPr>
          <p:cNvPr id="23" name="Text Box 30"/>
          <p:cNvSpPr txBox="1">
            <a:spLocks noChangeArrowheads="1"/>
          </p:cNvSpPr>
          <p:nvPr/>
        </p:nvSpPr>
        <p:spPr bwMode="auto">
          <a:xfrm>
            <a:off x="6443662" y="3363516"/>
            <a:ext cx="1406154" cy="323165"/>
          </a:xfrm>
          <a:prstGeom prst="rect">
            <a:avLst/>
          </a:prstGeom>
          <a:noFill/>
          <a:ln w="9525">
            <a:noFill/>
            <a:miter lim="800000"/>
            <a:headEnd/>
            <a:tailEnd/>
          </a:ln>
        </p:spPr>
        <p:txBody>
          <a:bodyPr wrap="none">
            <a:spAutoFit/>
          </a:bodyPr>
          <a:lstStyle/>
          <a:p>
            <a:pPr>
              <a:defRPr/>
            </a:pPr>
            <a:r>
              <a:rPr lang="en-US" sz="1500">
                <a:latin typeface="+mj-lt"/>
                <a:ea typeface="ＭＳ Ｐゴシック" charset="-128"/>
                <a:cs typeface="ＭＳ Ｐゴシック" charset="-128"/>
              </a:rPr>
              <a:t>Power Hungry</a:t>
            </a:r>
          </a:p>
        </p:txBody>
      </p:sp>
      <p:sp>
        <p:nvSpPr>
          <p:cNvPr id="24" name="Text Box 32"/>
          <p:cNvSpPr txBox="1">
            <a:spLocks noChangeArrowheads="1"/>
          </p:cNvSpPr>
          <p:nvPr/>
        </p:nvSpPr>
        <p:spPr bwMode="auto">
          <a:xfrm>
            <a:off x="5053683" y="3971642"/>
            <a:ext cx="2454711" cy="873444"/>
          </a:xfrm>
          <a:prstGeom prst="rect">
            <a:avLst/>
          </a:prstGeom>
          <a:solidFill>
            <a:schemeClr val="bg1">
              <a:lumMod val="95000"/>
            </a:schemeClr>
          </a:solidFill>
          <a:ln w="9525">
            <a:noFill/>
            <a:miter lim="800000"/>
            <a:headEnd/>
            <a:tailEnd/>
          </a:ln>
          <a:effectLst>
            <a:outerShdw blurRad="50800" dist="38100" dir="8100000" algn="tr" rotWithShape="0">
              <a:prstClr val="black">
                <a:alpha val="40000"/>
              </a:prstClr>
            </a:outerShdw>
          </a:effectLst>
          <a:extLst>
            <a:ext uri="{909E8E84-426E-40dd-AFC4-6F175D3DCCD1}">
              <a14:hiddenFill xmlns:a14="http://schemas.microsoft.com/office/drawing/2010/main" xmlns="">
                <a:solidFill>
                  <a:srgbClr val="FFFFFF"/>
                </a:solidFill>
              </a14:hiddenFill>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marL="285750" indent="-285750" eaLnBrk="1" hangingPunct="1">
              <a:lnSpc>
                <a:spcPct val="80000"/>
              </a:lnSpc>
              <a:spcBef>
                <a:spcPct val="20000"/>
              </a:spcBef>
              <a:buClr>
                <a:schemeClr val="tx1"/>
              </a:buClr>
              <a:buSzPct val="75000"/>
              <a:buFont typeface="Wingdings" pitchFamily="2" charset="2"/>
              <a:buChar char="§"/>
            </a:pPr>
            <a:r>
              <a:rPr lang="en-US" sz="1800" dirty="0">
                <a:solidFill>
                  <a:schemeClr val="tx2"/>
                </a:solidFill>
                <a:latin typeface="Calibri" charset="0"/>
              </a:rPr>
              <a:t>Overly complex</a:t>
            </a:r>
          </a:p>
          <a:p>
            <a:pPr marL="285750" indent="-285750" eaLnBrk="1" hangingPunct="1">
              <a:lnSpc>
                <a:spcPct val="80000"/>
              </a:lnSpc>
              <a:spcBef>
                <a:spcPct val="20000"/>
              </a:spcBef>
              <a:buClr>
                <a:schemeClr val="tx1"/>
              </a:buClr>
              <a:buSzPct val="75000"/>
              <a:buFont typeface="Wingdings" pitchFamily="2" charset="2"/>
              <a:buChar char="§"/>
            </a:pPr>
            <a:r>
              <a:rPr lang="en-US" sz="1800" dirty="0">
                <a:solidFill>
                  <a:schemeClr val="tx2"/>
                </a:solidFill>
                <a:latin typeface="Calibri" charset="0"/>
              </a:rPr>
              <a:t>Mainframe mentality</a:t>
            </a:r>
          </a:p>
          <a:p>
            <a:pPr marL="285750" indent="-285750" eaLnBrk="1" hangingPunct="1">
              <a:lnSpc>
                <a:spcPct val="80000"/>
              </a:lnSpc>
              <a:spcBef>
                <a:spcPct val="20000"/>
              </a:spcBef>
              <a:buClr>
                <a:schemeClr val="tx1"/>
              </a:buClr>
              <a:buSzPct val="75000"/>
              <a:buFont typeface="Wingdings" pitchFamily="2" charset="2"/>
              <a:buChar char="§"/>
            </a:pPr>
            <a:r>
              <a:rPr lang="en-US" sz="1800" dirty="0">
                <a:solidFill>
                  <a:schemeClr val="tx2"/>
                </a:solidFill>
                <a:latin typeface="Calibri" charset="0"/>
              </a:rPr>
              <a:t>Too expensive</a:t>
            </a:r>
          </a:p>
        </p:txBody>
      </p:sp>
      <p:sp>
        <p:nvSpPr>
          <p:cNvPr id="25" name="Rounded Rectangle 24"/>
          <p:cNvSpPr/>
          <p:nvPr/>
        </p:nvSpPr>
        <p:spPr>
          <a:xfrm>
            <a:off x="2082422" y="3257267"/>
            <a:ext cx="1775238" cy="714375"/>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200" dirty="0">
                <a:solidFill>
                  <a:schemeClr val="bg1"/>
                </a:solidFill>
                <a:latin typeface="Calibri" charset="0"/>
              </a:rPr>
              <a:t>Custom</a:t>
            </a:r>
            <a:br>
              <a:rPr lang="en-US" sz="1200" dirty="0">
                <a:solidFill>
                  <a:schemeClr val="bg1"/>
                </a:solidFill>
                <a:latin typeface="Calibri" charset="0"/>
              </a:rPr>
            </a:br>
            <a:r>
              <a:rPr lang="en-US" sz="1200" dirty="0">
                <a:solidFill>
                  <a:schemeClr val="bg1"/>
                </a:solidFill>
                <a:latin typeface="Calibri" charset="0"/>
              </a:rPr>
              <a:t>Forwarding Hardware</a:t>
            </a:r>
            <a:endParaRPr lang="en-US" sz="1050" dirty="0">
              <a:solidFill>
                <a:schemeClr val="bg1"/>
              </a:solidFill>
              <a:latin typeface="Calibri" charset="0"/>
            </a:endParaRPr>
          </a:p>
        </p:txBody>
      </p:sp>
      <p:sp>
        <p:nvSpPr>
          <p:cNvPr id="26" name="Rounded Rectangle 25"/>
          <p:cNvSpPr/>
          <p:nvPr/>
        </p:nvSpPr>
        <p:spPr>
          <a:xfrm>
            <a:off x="2082421" y="2588894"/>
            <a:ext cx="1775239" cy="591139"/>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200" dirty="0">
                <a:solidFill>
                  <a:srgbClr val="FFFFFF"/>
                </a:solidFill>
                <a:latin typeface="+mj-lt"/>
              </a:rPr>
              <a:t>Operating</a:t>
            </a:r>
          </a:p>
          <a:p>
            <a:pPr algn="ctr" fontAlgn="auto">
              <a:spcBef>
                <a:spcPts val="0"/>
              </a:spcBef>
              <a:spcAft>
                <a:spcPts val="0"/>
              </a:spcAft>
              <a:defRPr/>
            </a:pPr>
            <a:r>
              <a:rPr lang="en-US" sz="1200" dirty="0">
                <a:solidFill>
                  <a:srgbClr val="FFFFFF"/>
                </a:solidFill>
                <a:latin typeface="+mj-lt"/>
              </a:rPr>
              <a:t>System</a:t>
            </a:r>
          </a:p>
        </p:txBody>
      </p:sp>
      <p:sp>
        <p:nvSpPr>
          <p:cNvPr id="27" name="Rounded Rectangle 26"/>
          <p:cNvSpPr/>
          <p:nvPr/>
        </p:nvSpPr>
        <p:spPr>
          <a:xfrm>
            <a:off x="2082421" y="2068426"/>
            <a:ext cx="671945" cy="445274"/>
          </a:xfrm>
          <a:prstGeom prst="roundRect">
            <a:avLst/>
          </a:prstGeom>
          <a:gradFill>
            <a:gsLst>
              <a:gs pos="0">
                <a:schemeClr val="accent6">
                  <a:tint val="100000"/>
                  <a:shade val="100000"/>
                  <a:satMod val="130000"/>
                  <a:alpha val="60000"/>
                </a:schemeClr>
              </a:gs>
              <a:gs pos="100000">
                <a:schemeClr val="accent6">
                  <a:tint val="50000"/>
                  <a:shade val="100000"/>
                  <a:satMod val="350000"/>
                  <a:alpha val="45000"/>
                </a:schemeClr>
              </a:gs>
            </a:gsLst>
          </a:gradFill>
        </p:spPr>
        <p:style>
          <a:lnRef idx="0">
            <a:schemeClr val="accent6"/>
          </a:lnRef>
          <a:fillRef idx="3">
            <a:schemeClr val="accent6"/>
          </a:fillRef>
          <a:effectRef idx="3">
            <a:schemeClr val="accent6"/>
          </a:effectRef>
          <a:fontRef idx="minor">
            <a:schemeClr val="lt1"/>
          </a:fontRef>
        </p:style>
        <p:txBody>
          <a:bodyPr anchor="ctr"/>
          <a:lstStyle/>
          <a:p>
            <a:pPr fontAlgn="auto">
              <a:spcBef>
                <a:spcPts val="0"/>
              </a:spcBef>
              <a:spcAft>
                <a:spcPts val="0"/>
              </a:spcAft>
              <a:defRPr/>
            </a:pPr>
            <a:r>
              <a:rPr lang="en-US" sz="900" dirty="0">
                <a:solidFill>
                  <a:srgbClr val="FFFFFF"/>
                </a:solidFill>
                <a:latin typeface="+mj-lt"/>
              </a:rPr>
              <a:t>Feature</a:t>
            </a:r>
          </a:p>
        </p:txBody>
      </p:sp>
      <p:sp>
        <p:nvSpPr>
          <p:cNvPr id="28" name="Rounded Rectangle 27"/>
          <p:cNvSpPr/>
          <p:nvPr/>
        </p:nvSpPr>
        <p:spPr>
          <a:xfrm>
            <a:off x="3199475" y="2068426"/>
            <a:ext cx="658185" cy="445274"/>
          </a:xfrm>
          <a:prstGeom prst="roundRect">
            <a:avLst/>
          </a:prstGeom>
          <a:gradFill>
            <a:gsLst>
              <a:gs pos="0">
                <a:schemeClr val="accent6">
                  <a:tint val="100000"/>
                  <a:shade val="100000"/>
                  <a:satMod val="130000"/>
                  <a:alpha val="60000"/>
                </a:schemeClr>
              </a:gs>
              <a:gs pos="100000">
                <a:schemeClr val="accent6">
                  <a:tint val="50000"/>
                  <a:shade val="100000"/>
                  <a:satMod val="350000"/>
                  <a:alpha val="45000"/>
                </a:schemeClr>
              </a:gs>
            </a:gsLst>
          </a:gradFill>
        </p:spPr>
        <p:style>
          <a:lnRef idx="0">
            <a:schemeClr val="accent6"/>
          </a:lnRef>
          <a:fillRef idx="3">
            <a:schemeClr val="accent6"/>
          </a:fillRef>
          <a:effectRef idx="3">
            <a:schemeClr val="accent6"/>
          </a:effectRef>
          <a:fontRef idx="minor">
            <a:schemeClr val="lt1"/>
          </a:fontRef>
        </p:style>
        <p:txBody>
          <a:bodyPr anchor="ctr"/>
          <a:lstStyle/>
          <a:p>
            <a:pPr fontAlgn="auto">
              <a:spcBef>
                <a:spcPts val="0"/>
              </a:spcBef>
              <a:spcAft>
                <a:spcPts val="0"/>
              </a:spcAft>
              <a:defRPr/>
            </a:pPr>
            <a:r>
              <a:rPr lang="en-US" sz="900" dirty="0">
                <a:solidFill>
                  <a:srgbClr val="FFFFFF"/>
                </a:solidFill>
                <a:latin typeface="+mj-lt"/>
              </a:rPr>
              <a:t>Feature</a:t>
            </a:r>
          </a:p>
        </p:txBody>
      </p:sp>
      <p:cxnSp>
        <p:nvCxnSpPr>
          <p:cNvPr id="29" name="Straight Connector 28"/>
          <p:cNvCxnSpPr/>
          <p:nvPr/>
        </p:nvCxnSpPr>
        <p:spPr>
          <a:xfrm>
            <a:off x="2757487" y="2290763"/>
            <a:ext cx="442913" cy="1191"/>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grpSp>
        <p:nvGrpSpPr>
          <p:cNvPr id="4" name="Group 37"/>
          <p:cNvGrpSpPr>
            <a:grpSpLocks/>
          </p:cNvGrpSpPr>
          <p:nvPr/>
        </p:nvGrpSpPr>
        <p:grpSpPr bwMode="auto">
          <a:xfrm>
            <a:off x="1258491" y="1040607"/>
            <a:ext cx="3461589" cy="1027510"/>
            <a:chOff x="3348975" y="1144435"/>
            <a:chExt cx="4615725" cy="1371342"/>
          </a:xfrm>
        </p:grpSpPr>
        <p:sp>
          <p:nvSpPr>
            <p:cNvPr id="31" name="TextBox 30"/>
            <p:cNvSpPr txBox="1"/>
            <p:nvPr/>
          </p:nvSpPr>
          <p:spPr>
            <a:xfrm>
              <a:off x="3348975" y="1144435"/>
              <a:ext cx="4615725" cy="677765"/>
            </a:xfrm>
            <a:prstGeom prst="rect">
              <a:avLst/>
            </a:prstGeom>
            <a:noFill/>
            <a:ln>
              <a:solidFill>
                <a:srgbClr val="000000"/>
              </a:solidFill>
            </a:ln>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350" dirty="0">
                  <a:latin typeface="Calibri" charset="0"/>
                </a:rPr>
                <a:t>Routing, management, mobility management, </a:t>
              </a:r>
              <a:br>
                <a:rPr lang="en-US" sz="1350" dirty="0">
                  <a:latin typeface="Calibri" charset="0"/>
                </a:rPr>
              </a:br>
              <a:r>
                <a:rPr lang="en-US" sz="1350" dirty="0">
                  <a:latin typeface="Calibri" charset="0"/>
                </a:rPr>
                <a:t>access control, VPNs, …</a:t>
              </a:r>
            </a:p>
          </p:txBody>
        </p:sp>
        <p:cxnSp>
          <p:nvCxnSpPr>
            <p:cNvPr id="32" name="Straight Arrow Connector 31"/>
            <p:cNvCxnSpPr>
              <a:stCxn id="31" idx="2"/>
            </p:cNvCxnSpPr>
            <p:nvPr/>
          </p:nvCxnSpPr>
          <p:spPr>
            <a:xfrm>
              <a:off x="5656838" y="1822200"/>
              <a:ext cx="718092" cy="69357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25623" name="Title 29"/>
          <p:cNvSpPr>
            <a:spLocks noGrp="1"/>
          </p:cNvSpPr>
          <p:nvPr>
            <p:ph type="title"/>
          </p:nvPr>
        </p:nvSpPr>
        <p:spPr/>
        <p:txBody>
          <a:bodyPr/>
          <a:lstStyle/>
          <a:p>
            <a:r>
              <a:rPr lang="en-US" dirty="0">
                <a:latin typeface="Calibri" charset="0"/>
                <a:ea typeface="ＭＳ Ｐゴシック" charset="0"/>
                <a:cs typeface="ＭＳ Ｐゴシック" charset="0"/>
              </a:rPr>
              <a:t>What a big Internet router looked like</a:t>
            </a:r>
          </a:p>
        </p:txBody>
      </p:sp>
      <p:pic>
        <p:nvPicPr>
          <p:cNvPr id="33" name="Picture 3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345699" y="838783"/>
            <a:ext cx="1755390" cy="1404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73782205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0" presetClass="exit" presetSubtype="0" fill="hold" nodeType="withEffect">
                                  <p:stCondLst>
                                    <p:cond delay="0"/>
                                  </p:stCondLst>
                                  <p:childTnLst>
                                    <p:animEffect transition="out" filter="fade">
                                      <p:cBhvr>
                                        <p:cTn id="12" dur="1000"/>
                                        <p:tgtEl>
                                          <p:spTgt spid="4"/>
                                        </p:tgtEl>
                                      </p:cBhvr>
                                    </p:animEffect>
                                    <p:set>
                                      <p:cBhvr>
                                        <p:cTn id="13" dur="1" fill="hold">
                                          <p:stCondLst>
                                            <p:cond delay="999"/>
                                          </p:stCondLst>
                                        </p:cTn>
                                        <p:tgtEl>
                                          <p:spTgt spid="4"/>
                                        </p:tgtEl>
                                        <p:attrNameLst>
                                          <p:attrName>style.visibility</p:attrName>
                                        </p:attrNameLst>
                                      </p:cBhvr>
                                      <p:to>
                                        <p:strVal val="hidden"/>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childTnLst>
                                </p:cTn>
                              </p:par>
                            </p:childTnLst>
                          </p:cTn>
                        </p:par>
                      </p:childTnLst>
                    </p:cTn>
                  </p:par>
                  <p:par>
                    <p:cTn id="18" fill="hold" nodeType="clickPar">
                      <p:stCondLst>
                        <p:cond delay="indefinite"/>
                      </p:stCondLst>
                      <p:childTnLst>
                        <p:par>
                          <p:cTn id="19" fill="hold" nodeType="withGroup">
                            <p:stCondLst>
                              <p:cond delay="0"/>
                            </p:stCondLst>
                            <p:childTnLst>
                              <p:par>
                                <p:cTn id="20" presetID="1"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childTnLst>
                                </p:cTn>
                              </p:par>
                            </p:childTnLst>
                          </p:cTn>
                        </p:par>
                      </p:childTnLst>
                    </p:cTn>
                  </p:par>
                  <p:par>
                    <p:cTn id="22" fill="hold" nodeType="clickPar">
                      <p:stCondLst>
                        <p:cond delay="indefinite"/>
                      </p:stCondLst>
                      <p:childTnLst>
                        <p:par>
                          <p:cTn id="23" fill="hold" nodeType="withGroup">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22"/>
                                        </p:tgtEl>
                                        <p:attrNameLst>
                                          <p:attrName>style.visibility</p:attrName>
                                        </p:attrNameLst>
                                      </p:cBhvr>
                                      <p:to>
                                        <p:strVal val="visible"/>
                                      </p:to>
                                    </p:set>
                                  </p:childTnLst>
                                </p:cTn>
                              </p:par>
                            </p:childTnLst>
                          </p:cTn>
                        </p:par>
                      </p:childTnLst>
                    </p:cTn>
                  </p:par>
                  <p:par>
                    <p:cTn id="26" fill="hold" nodeType="clickPar">
                      <p:stCondLst>
                        <p:cond delay="indefinite"/>
                      </p:stCondLst>
                      <p:childTnLst>
                        <p:par>
                          <p:cTn id="27" fill="hold" nodeType="withGroup">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23"/>
                                        </p:tgtEl>
                                        <p:attrNameLst>
                                          <p:attrName>style.visibility</p:attrName>
                                        </p:attrNameLst>
                                      </p:cBhvr>
                                      <p:to>
                                        <p:strVal val="visible"/>
                                      </p:to>
                                    </p:set>
                                  </p:childTnLst>
                                </p:cTn>
                              </p:par>
                            </p:childTnLst>
                          </p:cTn>
                        </p:par>
                      </p:childTnLst>
                    </p:cTn>
                  </p:par>
                  <p:par>
                    <p:cTn id="30" fill="hold" nodeType="clickPar">
                      <p:stCondLst>
                        <p:cond delay="indefinite"/>
                      </p:stCondLst>
                      <p:childTnLst>
                        <p:par>
                          <p:cTn id="31" fill="hold" nodeType="withGroup">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2" grpId="0"/>
      <p:bldP spid="23" grpId="0"/>
      <p:bldP spid="2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After Ethane: What was next?</a:t>
            </a:r>
          </a:p>
        </p:txBody>
      </p:sp>
      <p:sp>
        <p:nvSpPr>
          <p:cNvPr id="4" name="Content Placeholder 3"/>
          <p:cNvSpPr>
            <a:spLocks noGrp="1"/>
          </p:cNvSpPr>
          <p:nvPr>
            <p:ph idx="1"/>
          </p:nvPr>
        </p:nvSpPr>
        <p:spPr>
          <a:xfrm>
            <a:off x="1066800" y="1276350"/>
            <a:ext cx="8229600" cy="3394075"/>
          </a:xfrm>
        </p:spPr>
        <p:txBody>
          <a:bodyPr/>
          <a:lstStyle/>
          <a:p>
            <a:endParaRPr lang="en-US" dirty="0"/>
          </a:p>
          <a:p>
            <a:pPr marL="0" indent="0">
              <a:buNone/>
            </a:pPr>
            <a:r>
              <a:rPr lang="en-US" dirty="0"/>
              <a:t>Microsoft: “Come on in….”</a:t>
            </a:r>
          </a:p>
          <a:p>
            <a:pPr marL="0" indent="0">
              <a:buNone/>
            </a:pPr>
            <a:r>
              <a:rPr lang="en-US" dirty="0"/>
              <a:t>Cisco: “It will never work…”</a:t>
            </a:r>
          </a:p>
          <a:p>
            <a:pPr marL="0" indent="0">
              <a:buNone/>
            </a:pPr>
            <a:endParaRPr lang="en-US" dirty="0"/>
          </a:p>
          <a:p>
            <a:pPr marL="0" indent="0">
              <a:buNone/>
            </a:pPr>
            <a:r>
              <a:rPr lang="en-US" dirty="0"/>
              <a:t>Raw nerve.</a:t>
            </a:r>
          </a:p>
          <a:p>
            <a:pPr marL="0" indent="0">
              <a:buNone/>
            </a:pPr>
            <a:r>
              <a:rPr lang="en-US" dirty="0"/>
              <a:t>We must be onto something.</a:t>
            </a:r>
          </a:p>
        </p:txBody>
      </p:sp>
    </p:spTree>
    <p:extLst>
      <p:ext uri="{BB962C8B-B14F-4D97-AF65-F5344CB8AC3E}">
        <p14:creationId xmlns:p14="http://schemas.microsoft.com/office/powerpoint/2010/main" val="1091892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1444"/>
            <a:ext cx="9144000" cy="994172"/>
          </a:xfrm>
        </p:spPr>
        <p:txBody>
          <a:bodyPr>
            <a:normAutofit/>
          </a:bodyPr>
          <a:lstStyle/>
          <a:p>
            <a:pPr algn="ctr"/>
            <a:r>
              <a:rPr lang="en-US" sz="2700" dirty="0"/>
              <a:t>“The Future of Networking and the Past of Protocols”</a:t>
            </a:r>
            <a:r>
              <a:rPr lang="en-US" sz="3100" dirty="0"/>
              <a:t> </a:t>
            </a:r>
            <a:br>
              <a:rPr lang="en-US" dirty="0"/>
            </a:br>
            <a:r>
              <a:rPr lang="en-US" sz="2200" dirty="0">
                <a:solidFill>
                  <a:schemeClr val="bg1">
                    <a:lumMod val="50000"/>
                  </a:schemeClr>
                </a:solidFill>
              </a:rPr>
              <a:t>Scott </a:t>
            </a:r>
            <a:r>
              <a:rPr lang="en-US" sz="2200" dirty="0" err="1">
                <a:solidFill>
                  <a:schemeClr val="bg1">
                    <a:lumMod val="50000"/>
                  </a:schemeClr>
                </a:solidFill>
              </a:rPr>
              <a:t>Shenker</a:t>
            </a:r>
            <a:r>
              <a:rPr lang="en-US" sz="2200" dirty="0">
                <a:solidFill>
                  <a:schemeClr val="bg1">
                    <a:lumMod val="50000"/>
                  </a:schemeClr>
                </a:solidFill>
              </a:rPr>
              <a:t> 2011</a:t>
            </a:r>
            <a:endParaRPr lang="en-US" dirty="0">
              <a:solidFill>
                <a:schemeClr val="bg1">
                  <a:lumMod val="50000"/>
                </a:schemeClr>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5971" y="1149462"/>
            <a:ext cx="5432058" cy="3851610"/>
          </a:xfrm>
          <a:prstGeom prst="rect">
            <a:avLst/>
          </a:prstGeom>
          <a:ln>
            <a:solidFill>
              <a:schemeClr val="bg1">
                <a:lumMod val="85000"/>
              </a:schemeClr>
            </a:solidFill>
          </a:ln>
          <a:effectLst>
            <a:outerShdw blurRad="50800" dist="76200" dir="8100000" algn="tr" rotWithShape="0">
              <a:prstClr val="black">
                <a:alpha val="40000"/>
              </a:prstClr>
            </a:outerShdw>
          </a:effectLst>
        </p:spPr>
      </p:pic>
    </p:spTree>
    <p:extLst>
      <p:ext uri="{BB962C8B-B14F-4D97-AF65-F5344CB8AC3E}">
        <p14:creationId xmlns:p14="http://schemas.microsoft.com/office/powerpoint/2010/main" val="34554881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D0D287-CFB7-3E4C-9E8C-D6BAE187D894}"/>
              </a:ext>
            </a:extLst>
          </p:cNvPr>
          <p:cNvSpPr>
            <a:spLocks noGrp="1"/>
          </p:cNvSpPr>
          <p:nvPr>
            <p:ph type="ctrTitle"/>
          </p:nvPr>
        </p:nvSpPr>
        <p:spPr/>
        <p:txBody>
          <a:bodyPr/>
          <a:lstStyle/>
          <a:p>
            <a:r>
              <a:rPr lang="en-US" dirty="0"/>
              <a:t>Networks today are run by</a:t>
            </a:r>
          </a:p>
        </p:txBody>
      </p:sp>
      <p:sp>
        <p:nvSpPr>
          <p:cNvPr id="5" name="Subtitle 4">
            <a:extLst>
              <a:ext uri="{FF2B5EF4-FFF2-40B4-BE49-F238E27FC236}">
                <a16:creationId xmlns:a16="http://schemas.microsoft.com/office/drawing/2014/main" id="{84BD5955-187F-6B4A-B900-6F48D5A92A04}"/>
              </a:ext>
            </a:extLst>
          </p:cNvPr>
          <p:cNvSpPr>
            <a:spLocks noGrp="1"/>
          </p:cNvSpPr>
          <p:nvPr>
            <p:ph type="subTitle" idx="1"/>
          </p:nvPr>
        </p:nvSpPr>
        <p:spPr/>
        <p:txBody>
          <a:bodyPr/>
          <a:lstStyle/>
          <a:p>
            <a:r>
              <a:rPr lang="en-US" dirty="0"/>
              <a:t>“Masters of Complexity”</a:t>
            </a:r>
          </a:p>
        </p:txBody>
      </p:sp>
    </p:spTree>
    <p:extLst>
      <p:ext uri="{BB962C8B-B14F-4D97-AF65-F5344CB8AC3E}">
        <p14:creationId xmlns:p14="http://schemas.microsoft.com/office/powerpoint/2010/main" val="13646418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dirty="0"/>
              <a:t>Abstractions in computer systems</a:t>
            </a:r>
          </a:p>
        </p:txBody>
      </p:sp>
      <p:sp>
        <p:nvSpPr>
          <p:cNvPr id="3" name="Content Placeholder 2"/>
          <p:cNvSpPr>
            <a:spLocks noGrp="1"/>
          </p:cNvSpPr>
          <p:nvPr>
            <p:ph idx="1"/>
          </p:nvPr>
        </p:nvSpPr>
        <p:spPr>
          <a:xfrm>
            <a:off x="757241" y="1422798"/>
            <a:ext cx="7886700" cy="3263504"/>
          </a:xfrm>
        </p:spPr>
        <p:txBody>
          <a:bodyPr>
            <a:noAutofit/>
          </a:bodyPr>
          <a:lstStyle/>
          <a:p>
            <a:pPr marL="0" indent="0">
              <a:buNone/>
            </a:pPr>
            <a:r>
              <a:rPr lang="en-US" b="1" dirty="0"/>
              <a:t>Virtual memory</a:t>
            </a:r>
            <a:r>
              <a:rPr lang="en-US" dirty="0"/>
              <a:t>: Abstract illusion of infinite, private physical memory</a:t>
            </a:r>
          </a:p>
          <a:p>
            <a:pPr marL="0" indent="0">
              <a:buNone/>
            </a:pPr>
            <a:endParaRPr lang="en-US" dirty="0"/>
          </a:p>
          <a:p>
            <a:pPr marL="0" indent="0">
              <a:buNone/>
            </a:pPr>
            <a:r>
              <a:rPr lang="en-US" b="1" dirty="0"/>
              <a:t>File system</a:t>
            </a:r>
            <a:r>
              <a:rPr lang="en-US" dirty="0"/>
              <a:t>: Uniform illusion of read/write data store.</a:t>
            </a:r>
          </a:p>
          <a:p>
            <a:pPr marL="0" indent="0">
              <a:buNone/>
            </a:pPr>
            <a:endParaRPr lang="en-US" dirty="0"/>
          </a:p>
          <a:p>
            <a:pPr marL="0" indent="0">
              <a:buNone/>
            </a:pPr>
            <a:r>
              <a:rPr lang="en-US" b="1" dirty="0"/>
              <a:t>Operating system</a:t>
            </a:r>
            <a:r>
              <a:rPr lang="en-US" dirty="0"/>
              <a:t>: Shields user from CPU scheduling and peripheral sharing.</a:t>
            </a:r>
            <a:endParaRPr lang="is-IS" dirty="0"/>
          </a:p>
          <a:p>
            <a:pPr marL="0" indent="0">
              <a:buNone/>
            </a:pPr>
            <a:r>
              <a:rPr lang="is-IS" dirty="0"/>
              <a:t>…</a:t>
            </a:r>
            <a:endParaRPr lang="en-US" dirty="0"/>
          </a:p>
        </p:txBody>
      </p:sp>
    </p:spTree>
    <p:extLst>
      <p:ext uri="{BB962C8B-B14F-4D97-AF65-F5344CB8AC3E}">
        <p14:creationId xmlns:p14="http://schemas.microsoft.com/office/powerpoint/2010/main" val="1793969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485192"/>
            <a:ext cx="7772400" cy="1102519"/>
          </a:xfrm>
        </p:spPr>
        <p:txBody>
          <a:bodyPr/>
          <a:lstStyle/>
          <a:p>
            <a:r>
              <a:rPr lang="en-US" dirty="0"/>
              <a:t>“Modularity based on abstraction is the way things are done!”</a:t>
            </a:r>
          </a:p>
        </p:txBody>
      </p:sp>
      <p:sp>
        <p:nvSpPr>
          <p:cNvPr id="3" name="Text Placeholder 2"/>
          <p:cNvSpPr>
            <a:spLocks noGrp="1"/>
          </p:cNvSpPr>
          <p:nvPr>
            <p:ph type="subTitle" idx="1"/>
          </p:nvPr>
        </p:nvSpPr>
        <p:spPr>
          <a:xfrm>
            <a:off x="2971800" y="4095750"/>
            <a:ext cx="6400800" cy="1314450"/>
          </a:xfrm>
        </p:spPr>
        <p:txBody>
          <a:bodyPr>
            <a:normAutofit/>
          </a:bodyPr>
          <a:lstStyle/>
          <a:p>
            <a:pPr algn="l"/>
            <a:r>
              <a:rPr lang="en-US" sz="2400" dirty="0">
                <a:solidFill>
                  <a:schemeClr val="tx2"/>
                </a:solidFill>
              </a:rPr>
              <a:t>Barbara </a:t>
            </a:r>
            <a:r>
              <a:rPr lang="en-US" sz="2400" dirty="0" err="1">
                <a:solidFill>
                  <a:schemeClr val="tx2"/>
                </a:solidFill>
              </a:rPr>
              <a:t>Liskov</a:t>
            </a:r>
            <a:r>
              <a:rPr lang="en-US" sz="2400" dirty="0">
                <a:solidFill>
                  <a:schemeClr val="tx2"/>
                </a:solidFill>
              </a:rPr>
              <a:t> (MIT)</a:t>
            </a:r>
            <a:br>
              <a:rPr lang="en-US" sz="2400" dirty="0">
                <a:solidFill>
                  <a:schemeClr val="tx2"/>
                </a:solidFill>
              </a:rPr>
            </a:br>
            <a:r>
              <a:rPr lang="en-US" sz="2100" dirty="0">
                <a:solidFill>
                  <a:schemeClr val="tx2"/>
                </a:solidFill>
              </a:rPr>
              <a:t>Turing Award Lecture 2009</a:t>
            </a:r>
            <a:endParaRPr lang="en-US" sz="2400" dirty="0">
              <a:solidFill>
                <a:schemeClr val="tx2"/>
              </a:solidFill>
            </a:endParaRPr>
          </a:p>
        </p:txBody>
      </p:sp>
      <p:pic>
        <p:nvPicPr>
          <p:cNvPr id="4" name="Picture 3">
            <a:extLst>
              <a:ext uri="{FF2B5EF4-FFF2-40B4-BE49-F238E27FC236}">
                <a16:creationId xmlns:a16="http://schemas.microsoft.com/office/drawing/2014/main" id="{E4E0DAF8-6B3F-CA42-A4F1-344BABB95DDA}"/>
              </a:ext>
            </a:extLst>
          </p:cNvPr>
          <p:cNvPicPr>
            <a:picLocks noChangeAspect="1"/>
          </p:cNvPicPr>
          <p:nvPr/>
        </p:nvPicPr>
        <p:blipFill>
          <a:blip r:embed="rId3"/>
          <a:stretch>
            <a:fillRect/>
          </a:stretch>
        </p:blipFill>
        <p:spPr>
          <a:xfrm>
            <a:off x="1245955" y="3019425"/>
            <a:ext cx="1725845" cy="1733550"/>
          </a:xfrm>
          <a:prstGeom prst="rect">
            <a:avLst/>
          </a:prstGeom>
        </p:spPr>
      </p:pic>
    </p:spTree>
    <p:extLst>
      <p:ext uri="{BB962C8B-B14F-4D97-AF65-F5344CB8AC3E}">
        <p14:creationId xmlns:p14="http://schemas.microsoft.com/office/powerpoint/2010/main" val="1490631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SDN: An early definition</a:t>
            </a:r>
          </a:p>
        </p:txBody>
      </p:sp>
      <p:sp>
        <p:nvSpPr>
          <p:cNvPr id="7" name="Content Placeholder 6"/>
          <p:cNvSpPr>
            <a:spLocks noGrp="1"/>
          </p:cNvSpPr>
          <p:nvPr>
            <p:ph idx="1"/>
          </p:nvPr>
        </p:nvSpPr>
        <p:spPr>
          <a:xfrm>
            <a:off x="1485900" y="1256179"/>
            <a:ext cx="6172200" cy="3394472"/>
          </a:xfrm>
        </p:spPr>
        <p:txBody>
          <a:bodyPr>
            <a:normAutofit fontScale="92500" lnSpcReduction="10000"/>
          </a:bodyPr>
          <a:lstStyle/>
          <a:p>
            <a:pPr marL="0" indent="0" algn="ctr">
              <a:buNone/>
            </a:pPr>
            <a:r>
              <a:rPr lang="en-US" dirty="0"/>
              <a:t>A network in which the control plane is </a:t>
            </a:r>
            <a:br>
              <a:rPr lang="en-US" dirty="0"/>
            </a:br>
            <a:r>
              <a:rPr lang="en-US" dirty="0"/>
              <a:t>physically separate from the forwarding plane.</a:t>
            </a:r>
          </a:p>
          <a:p>
            <a:pPr marL="0" indent="0" algn="ctr">
              <a:buNone/>
            </a:pPr>
            <a:endParaRPr lang="en-US" dirty="0"/>
          </a:p>
          <a:p>
            <a:pPr marL="0" indent="0" algn="ctr">
              <a:buNone/>
            </a:pPr>
            <a:r>
              <a:rPr lang="en-US" i="1" dirty="0"/>
              <a:t>and</a:t>
            </a:r>
          </a:p>
          <a:p>
            <a:pPr marL="0" indent="0" algn="ctr">
              <a:buNone/>
            </a:pPr>
            <a:endParaRPr lang="en-US" dirty="0"/>
          </a:p>
          <a:p>
            <a:pPr marL="0" indent="0" algn="ctr">
              <a:buNone/>
            </a:pPr>
            <a:r>
              <a:rPr lang="en-US" dirty="0"/>
              <a:t>A single control plane controls </a:t>
            </a:r>
            <a:br>
              <a:rPr lang="en-US" dirty="0"/>
            </a:br>
            <a:r>
              <a:rPr lang="en-US" dirty="0"/>
              <a:t>several forwarding devices.</a:t>
            </a:r>
          </a:p>
          <a:p>
            <a:pPr algn="ctr"/>
            <a:endParaRPr lang="en-US" dirty="0"/>
          </a:p>
          <a:p>
            <a:pPr marL="0" indent="0" algn="ctr">
              <a:buNone/>
            </a:pPr>
            <a:r>
              <a:rPr lang="en-US" dirty="0">
                <a:solidFill>
                  <a:schemeClr val="bg1">
                    <a:lumMod val="65000"/>
                  </a:schemeClr>
                </a:solidFill>
              </a:rPr>
              <a:t>(Evolved over time)</a:t>
            </a:r>
          </a:p>
        </p:txBody>
      </p:sp>
    </p:spTree>
    <p:extLst>
      <p:ext uri="{BB962C8B-B14F-4D97-AF65-F5344CB8AC3E}">
        <p14:creationId xmlns:p14="http://schemas.microsoft.com/office/powerpoint/2010/main" val="906321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1">
            <a:extLst>
              <a:ext uri="{FF2B5EF4-FFF2-40B4-BE49-F238E27FC236}">
                <a16:creationId xmlns:a16="http://schemas.microsoft.com/office/drawing/2014/main" id="{DDE4D2E0-A21D-CA44-AEC0-3EE7C0B69F3B}"/>
              </a:ext>
            </a:extLst>
          </p:cNvPr>
          <p:cNvSpPr>
            <a:spLocks noChangeArrowheads="1"/>
          </p:cNvSpPr>
          <p:nvPr/>
        </p:nvSpPr>
        <p:spPr bwMode="auto">
          <a:xfrm>
            <a:off x="6199188" y="0"/>
            <a:ext cx="2944812" cy="5143500"/>
          </a:xfrm>
          <a:prstGeom prst="rect">
            <a:avLst/>
          </a:prstGeom>
          <a:solidFill>
            <a:srgbClr val="DDDDDD"/>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pPr eaLnBrk="1" hangingPunct="1">
              <a:buClr>
                <a:srgbClr val="000000"/>
              </a:buClr>
              <a:buSzPct val="100000"/>
              <a:buFont typeface="Times New Roman" panose="02020603050405020304" pitchFamily="18" charset="0"/>
              <a:buNone/>
            </a:pPr>
            <a:endParaRPr lang="en-US" altLang="en-US" sz="1800"/>
          </a:p>
        </p:txBody>
      </p:sp>
      <p:sp>
        <p:nvSpPr>
          <p:cNvPr id="18434" name="Rectangle 2">
            <a:extLst>
              <a:ext uri="{FF2B5EF4-FFF2-40B4-BE49-F238E27FC236}">
                <a16:creationId xmlns:a16="http://schemas.microsoft.com/office/drawing/2014/main" id="{6E7999AD-B9A7-6F4B-8320-A09B1E0F718E}"/>
              </a:ext>
            </a:extLst>
          </p:cNvPr>
          <p:cNvSpPr>
            <a:spLocks noGrp="1" noChangeArrowheads="1"/>
          </p:cNvSpPr>
          <p:nvPr>
            <p:ph type="subTitle" idx="4294967295"/>
          </p:nvPr>
        </p:nvSpPr>
        <p:spPr>
          <a:xfrm>
            <a:off x="-76200" y="2190750"/>
            <a:ext cx="6275388" cy="1428750"/>
          </a:xfrm>
        </p:spPr>
        <p:txBody>
          <a:bodyPr lIns="50760" tIns="50760" rIns="99090" bIns="50760"/>
          <a:lstStyle/>
          <a:p>
            <a:pPr marL="28575" indent="0" algn="ctr" eaLnBrk="1" hangingPunct="1">
              <a:buFont typeface="Arial" panose="020B0604020202020204" pitchFamily="34" charset="0"/>
              <a:buNone/>
              <a:tabLst>
                <a:tab pos="28575" algn="l"/>
                <a:tab pos="114300" algn="l"/>
                <a:tab pos="457200" algn="l"/>
                <a:tab pos="800100" algn="l"/>
                <a:tab pos="1143000" algn="l"/>
                <a:tab pos="1485900" algn="l"/>
                <a:tab pos="1828800" algn="l"/>
                <a:tab pos="2171700" algn="l"/>
                <a:tab pos="2514600" algn="l"/>
                <a:tab pos="2857500" algn="l"/>
                <a:tab pos="3200400" algn="l"/>
                <a:tab pos="3543300" algn="l"/>
                <a:tab pos="3886200" algn="l"/>
                <a:tab pos="4229100" algn="l"/>
                <a:tab pos="4572000" algn="l"/>
                <a:tab pos="4914900" algn="l"/>
                <a:tab pos="5257800" algn="l"/>
                <a:tab pos="5600700" algn="l"/>
                <a:tab pos="5943600" algn="l"/>
                <a:tab pos="6286500" algn="l"/>
                <a:tab pos="6629400" algn="l"/>
              </a:tabLst>
            </a:pPr>
            <a:r>
              <a:rPr lang="en-US" altLang="en-US" sz="2800" dirty="0">
                <a:ea typeface="ＭＳ Ｐゴシック" panose="020B0600070205080204" pitchFamily="34" charset="-128"/>
                <a:cs typeface="Arial" panose="020B0604020202020204" pitchFamily="34" charset="0"/>
              </a:rPr>
              <a:t>Lecture 8: SDN (1)</a:t>
            </a:r>
          </a:p>
          <a:p>
            <a:pPr marL="28575" indent="0" algn="ctr" eaLnBrk="1" hangingPunct="1">
              <a:buFont typeface="Arial" panose="020B0604020202020204" pitchFamily="34" charset="0"/>
              <a:buNone/>
              <a:tabLst>
                <a:tab pos="28575" algn="l"/>
                <a:tab pos="114300" algn="l"/>
                <a:tab pos="457200" algn="l"/>
                <a:tab pos="800100" algn="l"/>
                <a:tab pos="1143000" algn="l"/>
                <a:tab pos="1485900" algn="l"/>
                <a:tab pos="1828800" algn="l"/>
                <a:tab pos="2171700" algn="l"/>
                <a:tab pos="2514600" algn="l"/>
                <a:tab pos="2857500" algn="l"/>
                <a:tab pos="3200400" algn="l"/>
                <a:tab pos="3543300" algn="l"/>
                <a:tab pos="3886200" algn="l"/>
                <a:tab pos="4229100" algn="l"/>
                <a:tab pos="4572000" algn="l"/>
                <a:tab pos="4914900" algn="l"/>
                <a:tab pos="5257800" algn="l"/>
                <a:tab pos="5600700" algn="l"/>
                <a:tab pos="5943600" algn="l"/>
                <a:tab pos="6286500" algn="l"/>
                <a:tab pos="6629400" algn="l"/>
              </a:tabLst>
            </a:pPr>
            <a:r>
              <a:rPr lang="en-US" altLang="en-US" sz="1800" dirty="0">
                <a:ea typeface="ＭＳ Ｐゴシック" panose="020B0600070205080204" pitchFamily="34" charset="-128"/>
              </a:rPr>
              <a:t>Nick McKeown</a:t>
            </a:r>
          </a:p>
        </p:txBody>
      </p:sp>
      <p:pic>
        <p:nvPicPr>
          <p:cNvPr id="18435" name="Picture 3">
            <a:extLst>
              <a:ext uri="{FF2B5EF4-FFF2-40B4-BE49-F238E27FC236}">
                <a16:creationId xmlns:a16="http://schemas.microsoft.com/office/drawing/2014/main" id="{F9B9EF75-4F41-8047-B1C6-CDD07B3021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4013" y="361950"/>
            <a:ext cx="1935162" cy="1935163"/>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8436" name="Rectangle 4">
            <a:extLst>
              <a:ext uri="{FF2B5EF4-FFF2-40B4-BE49-F238E27FC236}">
                <a16:creationId xmlns:a16="http://schemas.microsoft.com/office/drawing/2014/main" id="{EEAB85EF-009C-1A4D-88A5-4EF1E2706889}"/>
              </a:ext>
            </a:extLst>
          </p:cNvPr>
          <p:cNvSpPr>
            <a:spLocks noChangeArrowheads="1"/>
          </p:cNvSpPr>
          <p:nvPr/>
        </p:nvSpPr>
        <p:spPr bwMode="auto">
          <a:xfrm>
            <a:off x="565150" y="528638"/>
            <a:ext cx="5102225" cy="122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28620" tIns="28620" rIns="67500" bIns="28620" anchor="ctr">
            <a:spAutoFit/>
          </a:bodyPr>
          <a:lstStyle>
            <a:lvl1pPr marL="12700">
              <a:tabLst>
                <a:tab pos="12700" algn="l"/>
                <a:tab pos="469900" algn="l"/>
                <a:tab pos="927100" algn="l"/>
                <a:tab pos="1384300" algn="l"/>
                <a:tab pos="1841500" algn="l"/>
                <a:tab pos="2298700" algn="l"/>
                <a:tab pos="2755900" algn="l"/>
                <a:tab pos="3213100" algn="l"/>
                <a:tab pos="3670300" algn="l"/>
                <a:tab pos="4127500" algn="l"/>
                <a:tab pos="4584700" algn="l"/>
                <a:tab pos="5041900" algn="l"/>
                <a:tab pos="5499100" algn="l"/>
                <a:tab pos="5956300" algn="l"/>
                <a:tab pos="6413500" algn="l"/>
                <a:tab pos="6870700" algn="l"/>
                <a:tab pos="7327900" algn="l"/>
                <a:tab pos="7785100" algn="l"/>
                <a:tab pos="8242300" algn="l"/>
                <a:tab pos="8699500" algn="l"/>
                <a:tab pos="9156700" algn="l"/>
              </a:tabLst>
              <a:defRPr sz="2000">
                <a:solidFill>
                  <a:schemeClr val="tx1"/>
                </a:solidFill>
                <a:latin typeface="Arial" panose="020B0604020202020204" pitchFamily="34" charset="0"/>
                <a:ea typeface="ＭＳ Ｐゴシック" panose="020B0600070205080204" pitchFamily="34" charset="-128"/>
              </a:defRPr>
            </a:lvl1pPr>
            <a:lvl2pPr marL="742950" indent="-285750">
              <a:tabLst>
                <a:tab pos="12700" algn="l"/>
                <a:tab pos="469900" algn="l"/>
                <a:tab pos="927100" algn="l"/>
                <a:tab pos="1384300" algn="l"/>
                <a:tab pos="1841500" algn="l"/>
                <a:tab pos="2298700" algn="l"/>
                <a:tab pos="2755900" algn="l"/>
                <a:tab pos="3213100" algn="l"/>
                <a:tab pos="3670300" algn="l"/>
                <a:tab pos="4127500" algn="l"/>
                <a:tab pos="4584700" algn="l"/>
                <a:tab pos="5041900" algn="l"/>
                <a:tab pos="5499100" algn="l"/>
                <a:tab pos="5956300" algn="l"/>
                <a:tab pos="6413500" algn="l"/>
                <a:tab pos="6870700" algn="l"/>
                <a:tab pos="7327900" algn="l"/>
                <a:tab pos="7785100" algn="l"/>
                <a:tab pos="8242300" algn="l"/>
                <a:tab pos="8699500" algn="l"/>
                <a:tab pos="9156700" algn="l"/>
              </a:tabLst>
              <a:defRPr sz="2000">
                <a:solidFill>
                  <a:schemeClr val="tx1"/>
                </a:solidFill>
                <a:latin typeface="Arial" panose="020B0604020202020204" pitchFamily="34" charset="0"/>
                <a:ea typeface="ＭＳ Ｐゴシック" panose="020B0600070205080204" pitchFamily="34" charset="-128"/>
              </a:defRPr>
            </a:lvl2pPr>
            <a:lvl3pPr marL="1143000" indent="-228600">
              <a:tabLst>
                <a:tab pos="12700" algn="l"/>
                <a:tab pos="469900" algn="l"/>
                <a:tab pos="927100" algn="l"/>
                <a:tab pos="1384300" algn="l"/>
                <a:tab pos="1841500" algn="l"/>
                <a:tab pos="2298700" algn="l"/>
                <a:tab pos="2755900" algn="l"/>
                <a:tab pos="3213100" algn="l"/>
                <a:tab pos="3670300" algn="l"/>
                <a:tab pos="4127500" algn="l"/>
                <a:tab pos="4584700" algn="l"/>
                <a:tab pos="5041900" algn="l"/>
                <a:tab pos="5499100" algn="l"/>
                <a:tab pos="5956300" algn="l"/>
                <a:tab pos="6413500" algn="l"/>
                <a:tab pos="6870700" algn="l"/>
                <a:tab pos="7327900" algn="l"/>
                <a:tab pos="7785100" algn="l"/>
                <a:tab pos="8242300" algn="l"/>
                <a:tab pos="8699500" algn="l"/>
                <a:tab pos="9156700" algn="l"/>
              </a:tabLst>
              <a:defRPr sz="2000">
                <a:solidFill>
                  <a:schemeClr val="tx1"/>
                </a:solidFill>
                <a:latin typeface="Arial" panose="020B0604020202020204" pitchFamily="34" charset="0"/>
                <a:ea typeface="ＭＳ Ｐゴシック" panose="020B0600070205080204" pitchFamily="34" charset="-128"/>
              </a:defRPr>
            </a:lvl3pPr>
            <a:lvl4pPr marL="1600200" indent="-228600">
              <a:tabLst>
                <a:tab pos="12700" algn="l"/>
                <a:tab pos="469900" algn="l"/>
                <a:tab pos="927100" algn="l"/>
                <a:tab pos="1384300" algn="l"/>
                <a:tab pos="1841500" algn="l"/>
                <a:tab pos="2298700" algn="l"/>
                <a:tab pos="2755900" algn="l"/>
                <a:tab pos="3213100" algn="l"/>
                <a:tab pos="3670300" algn="l"/>
                <a:tab pos="4127500" algn="l"/>
                <a:tab pos="4584700" algn="l"/>
                <a:tab pos="5041900" algn="l"/>
                <a:tab pos="5499100" algn="l"/>
                <a:tab pos="5956300" algn="l"/>
                <a:tab pos="6413500" algn="l"/>
                <a:tab pos="6870700" algn="l"/>
                <a:tab pos="7327900" algn="l"/>
                <a:tab pos="7785100" algn="l"/>
                <a:tab pos="8242300" algn="l"/>
                <a:tab pos="8699500" algn="l"/>
                <a:tab pos="91567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tabLst>
                <a:tab pos="12700" algn="l"/>
                <a:tab pos="469900" algn="l"/>
                <a:tab pos="927100" algn="l"/>
                <a:tab pos="1384300" algn="l"/>
                <a:tab pos="1841500" algn="l"/>
                <a:tab pos="2298700" algn="l"/>
                <a:tab pos="2755900" algn="l"/>
                <a:tab pos="3213100" algn="l"/>
                <a:tab pos="3670300" algn="l"/>
                <a:tab pos="4127500" algn="l"/>
                <a:tab pos="4584700" algn="l"/>
                <a:tab pos="5041900" algn="l"/>
                <a:tab pos="5499100" algn="l"/>
                <a:tab pos="5956300" algn="l"/>
                <a:tab pos="6413500" algn="l"/>
                <a:tab pos="6870700" algn="l"/>
                <a:tab pos="7327900" algn="l"/>
                <a:tab pos="7785100" algn="l"/>
                <a:tab pos="8242300" algn="l"/>
                <a:tab pos="8699500" algn="l"/>
                <a:tab pos="91567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tabLst>
                <a:tab pos="12700" algn="l"/>
                <a:tab pos="469900" algn="l"/>
                <a:tab pos="927100" algn="l"/>
                <a:tab pos="1384300" algn="l"/>
                <a:tab pos="1841500" algn="l"/>
                <a:tab pos="2298700" algn="l"/>
                <a:tab pos="2755900" algn="l"/>
                <a:tab pos="3213100" algn="l"/>
                <a:tab pos="3670300" algn="l"/>
                <a:tab pos="4127500" algn="l"/>
                <a:tab pos="4584700" algn="l"/>
                <a:tab pos="5041900" algn="l"/>
                <a:tab pos="5499100" algn="l"/>
                <a:tab pos="5956300" algn="l"/>
                <a:tab pos="6413500" algn="l"/>
                <a:tab pos="6870700" algn="l"/>
                <a:tab pos="7327900" algn="l"/>
                <a:tab pos="7785100" algn="l"/>
                <a:tab pos="8242300" algn="l"/>
                <a:tab pos="8699500" algn="l"/>
                <a:tab pos="91567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tabLst>
                <a:tab pos="12700" algn="l"/>
                <a:tab pos="469900" algn="l"/>
                <a:tab pos="927100" algn="l"/>
                <a:tab pos="1384300" algn="l"/>
                <a:tab pos="1841500" algn="l"/>
                <a:tab pos="2298700" algn="l"/>
                <a:tab pos="2755900" algn="l"/>
                <a:tab pos="3213100" algn="l"/>
                <a:tab pos="3670300" algn="l"/>
                <a:tab pos="4127500" algn="l"/>
                <a:tab pos="4584700" algn="l"/>
                <a:tab pos="5041900" algn="l"/>
                <a:tab pos="5499100" algn="l"/>
                <a:tab pos="5956300" algn="l"/>
                <a:tab pos="6413500" algn="l"/>
                <a:tab pos="6870700" algn="l"/>
                <a:tab pos="7327900" algn="l"/>
                <a:tab pos="7785100" algn="l"/>
                <a:tab pos="8242300" algn="l"/>
                <a:tab pos="8699500" algn="l"/>
                <a:tab pos="91567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tabLst>
                <a:tab pos="12700" algn="l"/>
                <a:tab pos="469900" algn="l"/>
                <a:tab pos="927100" algn="l"/>
                <a:tab pos="1384300" algn="l"/>
                <a:tab pos="1841500" algn="l"/>
                <a:tab pos="2298700" algn="l"/>
                <a:tab pos="2755900" algn="l"/>
                <a:tab pos="3213100" algn="l"/>
                <a:tab pos="3670300" algn="l"/>
                <a:tab pos="4127500" algn="l"/>
                <a:tab pos="4584700" algn="l"/>
                <a:tab pos="5041900" algn="l"/>
                <a:tab pos="5499100" algn="l"/>
                <a:tab pos="5956300" algn="l"/>
                <a:tab pos="6413500" algn="l"/>
                <a:tab pos="6870700" algn="l"/>
                <a:tab pos="7327900" algn="l"/>
                <a:tab pos="7785100" algn="l"/>
                <a:tab pos="8242300" algn="l"/>
                <a:tab pos="8699500" algn="l"/>
                <a:tab pos="91567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tabLst>
                <a:tab pos="12700" algn="l"/>
                <a:tab pos="469900" algn="l"/>
                <a:tab pos="927100" algn="l"/>
                <a:tab pos="1384300" algn="l"/>
                <a:tab pos="1841500" algn="l"/>
                <a:tab pos="2298700" algn="l"/>
                <a:tab pos="2755900" algn="l"/>
                <a:tab pos="3213100" algn="l"/>
                <a:tab pos="3670300" algn="l"/>
                <a:tab pos="4127500" algn="l"/>
                <a:tab pos="4584700" algn="l"/>
                <a:tab pos="5041900" algn="l"/>
                <a:tab pos="5499100" algn="l"/>
                <a:tab pos="5956300" algn="l"/>
                <a:tab pos="6413500" algn="l"/>
                <a:tab pos="6870700" algn="l"/>
                <a:tab pos="7327900" algn="l"/>
                <a:tab pos="7785100" algn="l"/>
                <a:tab pos="8242300" algn="l"/>
                <a:tab pos="8699500" algn="l"/>
                <a:tab pos="9156700" algn="l"/>
              </a:tabLst>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ts val="475"/>
              </a:spcBef>
              <a:buSzPct val="100000"/>
              <a:buFont typeface="Times New Roman" panose="02020603050405020304" pitchFamily="18" charset="0"/>
              <a:buNone/>
            </a:pPr>
            <a:r>
              <a:rPr lang="en-US" altLang="en-US" sz="4400">
                <a:solidFill>
                  <a:schemeClr val="accent2"/>
                </a:solidFill>
                <a:ea typeface="Heiti SC Light" panose="02000000000000000000" pitchFamily="2" charset="-128"/>
                <a:cs typeface="Arial" panose="020B0604020202020204" pitchFamily="34" charset="0"/>
              </a:rPr>
              <a:t>CS244</a:t>
            </a:r>
          </a:p>
          <a:p>
            <a:pPr algn="ctr" eaLnBrk="1" hangingPunct="1">
              <a:spcBef>
                <a:spcPts val="475"/>
              </a:spcBef>
              <a:buSzPct val="100000"/>
              <a:buFont typeface="Times New Roman" panose="02020603050405020304" pitchFamily="18" charset="0"/>
              <a:buNone/>
            </a:pPr>
            <a:r>
              <a:rPr lang="en-US" altLang="en-US" sz="2800">
                <a:solidFill>
                  <a:schemeClr val="accent2"/>
                </a:solidFill>
                <a:ea typeface="Heiti SC Light" panose="02000000000000000000" pitchFamily="2" charset="-128"/>
                <a:cs typeface="Arial" panose="020B0604020202020204" pitchFamily="34" charset="0"/>
              </a:rPr>
              <a:t>Advanced Topics in Networking</a:t>
            </a:r>
            <a:endParaRPr lang="en-US" altLang="en-US" sz="3600">
              <a:solidFill>
                <a:schemeClr val="accent2"/>
              </a:solidFill>
              <a:ea typeface="Heiti SC Light" panose="02000000000000000000" pitchFamily="2" charset="-128"/>
              <a:cs typeface="Arial" panose="020B0604020202020204" pitchFamily="34" charset="0"/>
            </a:endParaRPr>
          </a:p>
        </p:txBody>
      </p:sp>
      <p:sp>
        <p:nvSpPr>
          <p:cNvPr id="18437" name="TextBox 1">
            <a:extLst>
              <a:ext uri="{FF2B5EF4-FFF2-40B4-BE49-F238E27FC236}">
                <a16:creationId xmlns:a16="http://schemas.microsoft.com/office/drawing/2014/main" id="{C3B1C1E4-8767-9C4A-8A19-B73A6D6F3E70}"/>
              </a:ext>
            </a:extLst>
          </p:cNvPr>
          <p:cNvSpPr txBox="1">
            <a:spLocks noChangeArrowheads="1"/>
          </p:cNvSpPr>
          <p:nvPr/>
        </p:nvSpPr>
        <p:spPr bwMode="auto">
          <a:xfrm>
            <a:off x="6958013" y="4770438"/>
            <a:ext cx="14287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r>
              <a:rPr lang="en-US" altLang="en-US" sz="1800">
                <a:solidFill>
                  <a:schemeClr val="accent2"/>
                </a:solidFill>
              </a:rPr>
              <a:t>Spring 2020</a:t>
            </a:r>
          </a:p>
        </p:txBody>
      </p:sp>
      <p:sp>
        <p:nvSpPr>
          <p:cNvPr id="7" name="Rectangle 12">
            <a:extLst>
              <a:ext uri="{FF2B5EF4-FFF2-40B4-BE49-F238E27FC236}">
                <a16:creationId xmlns:a16="http://schemas.microsoft.com/office/drawing/2014/main" id="{B379954D-E93B-2A44-AB4B-62D5778875C9}"/>
              </a:ext>
            </a:extLst>
          </p:cNvPr>
          <p:cNvSpPr>
            <a:spLocks noChangeArrowheads="1"/>
          </p:cNvSpPr>
          <p:nvPr/>
        </p:nvSpPr>
        <p:spPr bwMode="auto">
          <a:xfrm>
            <a:off x="496094" y="3257550"/>
            <a:ext cx="4897438" cy="1123950"/>
          </a:xfrm>
          <a:prstGeom prst="rect">
            <a:avLst/>
          </a:prstGeom>
          <a:solidFill>
            <a:srgbClr val="FFCCCC"/>
          </a:solidFill>
          <a:ln>
            <a:noFill/>
          </a:ln>
        </p:spPr>
        <p:txBody>
          <a:bodyPr wrap="none" anchor="ctr"/>
          <a:lstStyle>
            <a:lvl1pPr marL="342900" indent="-342900">
              <a:spcBef>
                <a:spcPct val="20000"/>
              </a:spcBef>
              <a:buClr>
                <a:srgbClr val="0000CC"/>
              </a:buClr>
              <a:buSzPct val="75000"/>
              <a:buFont typeface="Wingdings" pitchFamily="2" charset="2"/>
              <a:buChar char="Ø"/>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SzPct val="75000"/>
              <a:buFont typeface="Wingdings" pitchFamily="2" charset="2"/>
              <a:buChar char="Ø"/>
              <a:defRPr sz="2800">
                <a:solidFill>
                  <a:srgbClr val="0000CC"/>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marL="0" indent="0" algn="ctr" eaLnBrk="1" hangingPunct="1">
              <a:buClrTx/>
              <a:buSzTx/>
              <a:buNone/>
              <a:defRPr/>
            </a:pPr>
            <a:r>
              <a:rPr lang="en-US" sz="1400" dirty="0">
                <a:solidFill>
                  <a:schemeClr val="accent2"/>
                </a:solidFill>
              </a:rPr>
              <a:t>“Ethane: Taking Control of the Enterprise”</a:t>
            </a:r>
            <a:endParaRPr lang="en-US" altLang="ja-JP" sz="1350" dirty="0">
              <a:solidFill>
                <a:srgbClr val="000000"/>
              </a:solidFill>
              <a:cs typeface="Arial" panose="020B0604020202020204" pitchFamily="34" charset="0"/>
            </a:endParaRPr>
          </a:p>
          <a:p>
            <a:pPr marL="0" indent="0" algn="ctr" eaLnBrk="1" hangingPunct="1">
              <a:buClrTx/>
              <a:buSzTx/>
              <a:buFont typeface="Wingdings" pitchFamily="2" charset="2"/>
              <a:buNone/>
              <a:defRPr/>
            </a:pPr>
            <a:r>
              <a:rPr lang="en-US" altLang="ja-JP" sz="1350" dirty="0">
                <a:solidFill>
                  <a:srgbClr val="000000"/>
                </a:solidFill>
                <a:cs typeface="Arial" panose="020B0604020202020204" pitchFamily="34" charset="0"/>
              </a:rPr>
              <a:t>[Martin Casado et al, 2007]</a:t>
            </a:r>
          </a:p>
          <a:p>
            <a:pPr marL="0" indent="0" algn="ctr" eaLnBrk="1" hangingPunct="1">
              <a:buClrTx/>
              <a:buSzTx/>
              <a:buNone/>
              <a:defRPr/>
            </a:pPr>
            <a:r>
              <a:rPr lang="ja-JP" altLang="en-US" sz="1500">
                <a:solidFill>
                  <a:schemeClr val="accent2"/>
                </a:solidFill>
                <a:cs typeface="Arial" panose="020B0604020202020204" pitchFamily="34" charset="0"/>
              </a:rPr>
              <a:t>“</a:t>
            </a:r>
            <a:r>
              <a:rPr lang="en-US" altLang="ja-JP" sz="1500" dirty="0">
                <a:solidFill>
                  <a:schemeClr val="accent2"/>
                </a:solidFill>
                <a:cs typeface="Arial" panose="020B0604020202020204" pitchFamily="34" charset="0"/>
              </a:rPr>
              <a:t>OpenFlow: Enabling Innovation in Campus Networks</a:t>
            </a:r>
            <a:r>
              <a:rPr lang="ja-JP" altLang="en-US" sz="1500">
                <a:solidFill>
                  <a:schemeClr val="accent2"/>
                </a:solidFill>
                <a:cs typeface="Arial" panose="020B0604020202020204" pitchFamily="34" charset="0"/>
              </a:rPr>
              <a:t>”</a:t>
            </a:r>
            <a:r>
              <a:rPr lang="en-US" altLang="ja-JP" sz="1500" dirty="0">
                <a:solidFill>
                  <a:schemeClr val="accent2"/>
                </a:solidFill>
                <a:cs typeface="Arial" panose="020B0604020202020204" pitchFamily="34" charset="0"/>
              </a:rPr>
              <a:t> </a:t>
            </a:r>
            <a:br>
              <a:rPr lang="en-US" altLang="ja-JP" sz="1500" dirty="0">
                <a:solidFill>
                  <a:schemeClr val="accent2"/>
                </a:solidFill>
                <a:cs typeface="Arial" panose="020B0604020202020204" pitchFamily="34" charset="0"/>
              </a:rPr>
            </a:br>
            <a:r>
              <a:rPr lang="en-US" altLang="ja-JP" sz="1350" dirty="0">
                <a:solidFill>
                  <a:srgbClr val="000000"/>
                </a:solidFill>
                <a:cs typeface="Arial" panose="020B0604020202020204" pitchFamily="34" charset="0"/>
              </a:rPr>
              <a:t>[A bunch of networking profs, 2008]</a:t>
            </a:r>
          </a:p>
        </p:txBody>
      </p:sp>
    </p:spTree>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31"/>
          <p:cNvSpPr>
            <a:spLocks noGrp="1"/>
          </p:cNvSpPr>
          <p:nvPr>
            <p:ph type="title"/>
          </p:nvPr>
        </p:nvSpPr>
        <p:spPr>
          <a:xfrm>
            <a:off x="457200" y="-115491"/>
            <a:ext cx="8229600" cy="857251"/>
          </a:xfrm>
        </p:spPr>
        <p:txBody>
          <a:bodyPr/>
          <a:lstStyle/>
          <a:p>
            <a:pPr eaLnBrk="1" hangingPunct="1"/>
            <a:r>
              <a:rPr lang="en-US" sz="3563">
                <a:latin typeface="Calibri" charset="0"/>
              </a:rPr>
              <a:t>Software Defined Network (SDN)</a:t>
            </a:r>
          </a:p>
        </p:txBody>
      </p:sp>
      <p:cxnSp>
        <p:nvCxnSpPr>
          <p:cNvPr id="44" name="Straight Connector 43"/>
          <p:cNvCxnSpPr>
            <a:stCxn id="34" idx="0"/>
            <a:endCxn id="51" idx="3"/>
          </p:cNvCxnSpPr>
          <p:nvPr/>
        </p:nvCxnSpPr>
        <p:spPr bwMode="auto">
          <a:xfrm flipV="1">
            <a:off x="1870870" y="3327531"/>
            <a:ext cx="1701031" cy="1092294"/>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bwMode="auto">
          <a:xfrm>
            <a:off x="4014789" y="3416036"/>
            <a:ext cx="1106487" cy="553641"/>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bwMode="auto">
          <a:xfrm flipV="1">
            <a:off x="4102101" y="4344723"/>
            <a:ext cx="1285875" cy="557213"/>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bwMode="auto">
          <a:xfrm>
            <a:off x="1750079" y="4502596"/>
            <a:ext cx="1566210" cy="39934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flipV="1">
            <a:off x="5759451" y="3786321"/>
            <a:ext cx="1198563" cy="372665"/>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34" name="AutoShape 7"/>
          <p:cNvSpPr>
            <a:spLocks noChangeArrowheads="1"/>
          </p:cNvSpPr>
          <p:nvPr/>
        </p:nvSpPr>
        <p:spPr bwMode="auto">
          <a:xfrm>
            <a:off x="1296988" y="4200658"/>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dirty="0">
                <a:solidFill>
                  <a:schemeClr val="bg1"/>
                </a:solidFill>
                <a:ea typeface="+mn-ea"/>
              </a:rPr>
              <a:t>Packet</a:t>
            </a:r>
          </a:p>
          <a:p>
            <a:pPr algn="ctr">
              <a:defRPr/>
            </a:pPr>
            <a:r>
              <a:rPr lang="en-US" sz="1500" dirty="0">
                <a:solidFill>
                  <a:schemeClr val="bg1"/>
                </a:solidFill>
                <a:ea typeface="+mn-ea"/>
              </a:rPr>
              <a:t>Forwarding </a:t>
            </a:r>
          </a:p>
          <a:p>
            <a:pPr algn="ctr">
              <a:defRPr/>
            </a:pPr>
            <a:endParaRPr lang="en-US" sz="1500" dirty="0">
              <a:solidFill>
                <a:schemeClr val="bg1"/>
              </a:solidFill>
              <a:ea typeface="+mn-ea"/>
            </a:endParaRPr>
          </a:p>
        </p:txBody>
      </p:sp>
      <p:sp>
        <p:nvSpPr>
          <p:cNvPr id="35" name="AutoShape 7"/>
          <p:cNvSpPr>
            <a:spLocks noChangeArrowheads="1"/>
          </p:cNvSpPr>
          <p:nvPr/>
        </p:nvSpPr>
        <p:spPr bwMode="auto">
          <a:xfrm>
            <a:off x="3127376" y="4578086"/>
            <a:ext cx="1147763"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a:solidFill>
                  <a:schemeClr val="bg1"/>
                </a:solidFill>
                <a:ea typeface="+mn-ea"/>
              </a:rPr>
              <a:t>Packet</a:t>
            </a:r>
          </a:p>
          <a:p>
            <a:pPr algn="ctr">
              <a:defRPr/>
            </a:pPr>
            <a:r>
              <a:rPr lang="en-US" sz="1500">
                <a:solidFill>
                  <a:schemeClr val="bg1"/>
                </a:solidFill>
                <a:ea typeface="+mn-ea"/>
              </a:rPr>
              <a:t>Forwarding </a:t>
            </a:r>
          </a:p>
          <a:p>
            <a:pPr algn="ctr">
              <a:defRPr/>
            </a:pPr>
            <a:endParaRPr lang="en-US" sz="1500">
              <a:solidFill>
                <a:schemeClr val="bg1"/>
              </a:solidFill>
              <a:ea typeface="+mn-ea"/>
            </a:endParaRPr>
          </a:p>
        </p:txBody>
      </p:sp>
      <p:sp>
        <p:nvSpPr>
          <p:cNvPr id="36" name="AutoShape 7"/>
          <p:cNvSpPr>
            <a:spLocks noChangeArrowheads="1"/>
          </p:cNvSpPr>
          <p:nvPr/>
        </p:nvSpPr>
        <p:spPr bwMode="auto">
          <a:xfrm>
            <a:off x="2998788" y="3126714"/>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a:solidFill>
                  <a:schemeClr val="bg1"/>
                </a:solidFill>
                <a:ea typeface="+mn-ea"/>
              </a:rPr>
              <a:t>Packet</a:t>
            </a:r>
          </a:p>
          <a:p>
            <a:pPr algn="ctr">
              <a:defRPr/>
            </a:pPr>
            <a:r>
              <a:rPr lang="en-US" sz="1500">
                <a:solidFill>
                  <a:schemeClr val="bg1"/>
                </a:solidFill>
                <a:ea typeface="+mn-ea"/>
              </a:rPr>
              <a:t>Forwarding </a:t>
            </a:r>
          </a:p>
          <a:p>
            <a:pPr algn="ctr">
              <a:defRPr/>
            </a:pPr>
            <a:endParaRPr lang="en-US" sz="1500">
              <a:solidFill>
                <a:schemeClr val="bg1"/>
              </a:solidFill>
              <a:ea typeface="+mn-ea"/>
            </a:endParaRPr>
          </a:p>
        </p:txBody>
      </p:sp>
      <p:sp>
        <p:nvSpPr>
          <p:cNvPr id="37" name="AutoShape 7"/>
          <p:cNvSpPr>
            <a:spLocks noChangeArrowheads="1"/>
          </p:cNvSpPr>
          <p:nvPr/>
        </p:nvSpPr>
        <p:spPr bwMode="auto">
          <a:xfrm>
            <a:off x="4814888" y="3949436"/>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a:solidFill>
                  <a:schemeClr val="bg1"/>
                </a:solidFill>
                <a:ea typeface="+mn-ea"/>
              </a:rPr>
              <a:t>Packet</a:t>
            </a:r>
          </a:p>
          <a:p>
            <a:pPr algn="ctr">
              <a:defRPr/>
            </a:pPr>
            <a:r>
              <a:rPr lang="en-US" sz="1500">
                <a:solidFill>
                  <a:schemeClr val="bg1"/>
                </a:solidFill>
                <a:ea typeface="+mn-ea"/>
              </a:rPr>
              <a:t>Forwarding </a:t>
            </a:r>
          </a:p>
          <a:p>
            <a:pPr algn="ctr">
              <a:defRPr/>
            </a:pPr>
            <a:endParaRPr lang="en-US" sz="1500">
              <a:solidFill>
                <a:schemeClr val="bg1"/>
              </a:solidFill>
              <a:ea typeface="+mn-ea"/>
            </a:endParaRPr>
          </a:p>
        </p:txBody>
      </p:sp>
      <p:sp>
        <p:nvSpPr>
          <p:cNvPr id="38" name="AutoShape 7"/>
          <p:cNvSpPr>
            <a:spLocks noChangeArrowheads="1"/>
          </p:cNvSpPr>
          <p:nvPr/>
        </p:nvSpPr>
        <p:spPr bwMode="auto">
          <a:xfrm>
            <a:off x="6472238" y="3377936"/>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a:solidFill>
                  <a:schemeClr val="bg1"/>
                </a:solidFill>
                <a:ea typeface="+mn-ea"/>
              </a:rPr>
              <a:t>Packet</a:t>
            </a:r>
          </a:p>
          <a:p>
            <a:pPr algn="ctr">
              <a:defRPr/>
            </a:pPr>
            <a:r>
              <a:rPr lang="en-US" sz="1500">
                <a:solidFill>
                  <a:schemeClr val="bg1"/>
                </a:solidFill>
                <a:ea typeface="+mn-ea"/>
              </a:rPr>
              <a:t>Forwarding </a:t>
            </a:r>
          </a:p>
          <a:p>
            <a:pPr algn="ctr">
              <a:defRPr/>
            </a:pPr>
            <a:endParaRPr lang="en-US" sz="1500">
              <a:solidFill>
                <a:schemeClr val="bg1"/>
              </a:solidFill>
              <a:ea typeface="+mn-ea"/>
            </a:endParaRPr>
          </a:p>
        </p:txBody>
      </p:sp>
      <p:grpSp>
        <p:nvGrpSpPr>
          <p:cNvPr id="25" name="Group 24"/>
          <p:cNvGrpSpPr/>
          <p:nvPr/>
        </p:nvGrpSpPr>
        <p:grpSpPr>
          <a:xfrm>
            <a:off x="1296220" y="2825087"/>
            <a:ext cx="6323012" cy="1953815"/>
            <a:chOff x="2073951" y="4520139"/>
            <a:chExt cx="10116819" cy="3126104"/>
          </a:xfrm>
        </p:grpSpPr>
        <p:sp>
          <p:nvSpPr>
            <p:cNvPr id="45" name="AutoShape 7"/>
            <p:cNvSpPr>
              <a:spLocks noChangeArrowheads="1"/>
            </p:cNvSpPr>
            <p:nvPr/>
          </p:nvSpPr>
          <p:spPr bwMode="auto">
            <a:xfrm>
              <a:off x="2073951" y="6238449"/>
              <a:ext cx="1836419" cy="803910"/>
            </a:xfrm>
            <a:prstGeom prst="can">
              <a:avLst>
                <a:gd name="adj" fmla="val 43620"/>
              </a:avLst>
            </a:prstGeom>
            <a:solidFill>
              <a:srgbClr val="FF00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dirty="0"/>
                <a:t>Control</a:t>
              </a:r>
            </a:p>
          </p:txBody>
        </p:sp>
        <p:sp>
          <p:nvSpPr>
            <p:cNvPr id="49" name="AutoShape 7"/>
            <p:cNvSpPr>
              <a:spLocks noChangeArrowheads="1"/>
            </p:cNvSpPr>
            <p:nvPr/>
          </p:nvSpPr>
          <p:spPr bwMode="auto">
            <a:xfrm>
              <a:off x="5002571" y="6842333"/>
              <a:ext cx="1836421" cy="803910"/>
            </a:xfrm>
            <a:prstGeom prst="can">
              <a:avLst>
                <a:gd name="adj" fmla="val 43620"/>
              </a:avLst>
            </a:prstGeom>
            <a:solidFill>
              <a:srgbClr val="FF00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ea typeface="+mn-ea"/>
              </a:endParaRPr>
            </a:p>
            <a:p>
              <a:pPr algn="ctr">
                <a:defRPr/>
              </a:pPr>
              <a:r>
                <a:rPr lang="en-US" sz="1500" dirty="0">
                  <a:ea typeface="+mn-ea"/>
                </a:rPr>
                <a:t>Control</a:t>
              </a:r>
            </a:p>
            <a:p>
              <a:pPr algn="ctr">
                <a:defRPr/>
              </a:pPr>
              <a:endParaRPr lang="en-US" sz="1500" dirty="0">
                <a:ea typeface="+mn-ea"/>
              </a:endParaRPr>
            </a:p>
          </p:txBody>
        </p:sp>
        <p:sp>
          <p:nvSpPr>
            <p:cNvPr id="51" name="AutoShape 7"/>
            <p:cNvSpPr>
              <a:spLocks noChangeArrowheads="1"/>
            </p:cNvSpPr>
            <p:nvPr/>
          </p:nvSpPr>
          <p:spPr bwMode="auto">
            <a:xfrm>
              <a:off x="4796831" y="4520139"/>
              <a:ext cx="1836419" cy="803910"/>
            </a:xfrm>
            <a:prstGeom prst="can">
              <a:avLst>
                <a:gd name="adj" fmla="val 43620"/>
              </a:avLst>
            </a:prstGeom>
            <a:solidFill>
              <a:srgbClr val="FF00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ea typeface="+mn-ea"/>
              </a:endParaRPr>
            </a:p>
            <a:p>
              <a:pPr algn="ctr">
                <a:defRPr/>
              </a:pPr>
              <a:r>
                <a:rPr lang="en-US" sz="1500" dirty="0">
                  <a:ea typeface="+mn-ea"/>
                </a:rPr>
                <a:t>Control</a:t>
              </a:r>
            </a:p>
            <a:p>
              <a:pPr algn="ctr">
                <a:defRPr/>
              </a:pPr>
              <a:endParaRPr lang="en-US" sz="1500" dirty="0">
                <a:ea typeface="+mn-ea"/>
              </a:endParaRPr>
            </a:p>
          </p:txBody>
        </p:sp>
        <p:sp>
          <p:nvSpPr>
            <p:cNvPr id="53" name="AutoShape 7"/>
            <p:cNvSpPr>
              <a:spLocks noChangeArrowheads="1"/>
            </p:cNvSpPr>
            <p:nvPr/>
          </p:nvSpPr>
          <p:spPr bwMode="auto">
            <a:xfrm>
              <a:off x="7702591" y="5836493"/>
              <a:ext cx="1836419" cy="803910"/>
            </a:xfrm>
            <a:prstGeom prst="can">
              <a:avLst>
                <a:gd name="adj" fmla="val 43620"/>
              </a:avLst>
            </a:prstGeom>
            <a:solidFill>
              <a:srgbClr val="FF00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ea typeface="+mn-ea"/>
              </a:endParaRPr>
            </a:p>
            <a:p>
              <a:pPr algn="ctr">
                <a:defRPr/>
              </a:pPr>
              <a:r>
                <a:rPr lang="en-US" sz="1500" dirty="0">
                  <a:ea typeface="+mn-ea"/>
                </a:rPr>
                <a:t>Control</a:t>
              </a:r>
            </a:p>
            <a:p>
              <a:pPr algn="ctr">
                <a:defRPr/>
              </a:pPr>
              <a:endParaRPr lang="en-US" sz="1500" dirty="0">
                <a:ea typeface="+mn-ea"/>
              </a:endParaRPr>
            </a:p>
          </p:txBody>
        </p:sp>
        <p:sp>
          <p:nvSpPr>
            <p:cNvPr id="54" name="AutoShape 7"/>
            <p:cNvSpPr>
              <a:spLocks noChangeArrowheads="1"/>
            </p:cNvSpPr>
            <p:nvPr/>
          </p:nvSpPr>
          <p:spPr bwMode="auto">
            <a:xfrm>
              <a:off x="10354351" y="4922093"/>
              <a:ext cx="1836419" cy="803910"/>
            </a:xfrm>
            <a:prstGeom prst="can">
              <a:avLst>
                <a:gd name="adj" fmla="val 43620"/>
              </a:avLst>
            </a:prstGeom>
            <a:solidFill>
              <a:srgbClr val="FF00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ea typeface="+mn-ea"/>
              </a:endParaRPr>
            </a:p>
            <a:p>
              <a:pPr algn="ctr">
                <a:defRPr/>
              </a:pPr>
              <a:r>
                <a:rPr lang="en-US" sz="1500" dirty="0">
                  <a:ea typeface="+mn-ea"/>
                </a:rPr>
                <a:t>Control</a:t>
              </a:r>
            </a:p>
            <a:p>
              <a:pPr algn="ctr">
                <a:defRPr/>
              </a:pPr>
              <a:endParaRPr lang="en-US" sz="1500" dirty="0">
                <a:ea typeface="+mn-ea"/>
              </a:endParaRPr>
            </a:p>
          </p:txBody>
        </p:sp>
      </p:grpSp>
      <p:sp>
        <p:nvSpPr>
          <p:cNvPr id="24" name="Rectangle 23"/>
          <p:cNvSpPr/>
          <p:nvPr/>
        </p:nvSpPr>
        <p:spPr>
          <a:xfrm>
            <a:off x="1066800" y="556920"/>
            <a:ext cx="6663266" cy="212525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50"/>
          </a:p>
        </p:txBody>
      </p:sp>
      <p:sp>
        <p:nvSpPr>
          <p:cNvPr id="21512" name="TextBox 44"/>
          <p:cNvSpPr txBox="1">
            <a:spLocks noChangeArrowheads="1"/>
          </p:cNvSpPr>
          <p:nvPr/>
        </p:nvSpPr>
        <p:spPr bwMode="auto">
          <a:xfrm>
            <a:off x="3376613" y="1885088"/>
            <a:ext cx="2048401" cy="33250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81639" tIns="40819" rIns="81639" bIns="40819">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625" dirty="0">
                <a:latin typeface="Arial" charset="0"/>
              </a:rPr>
              <a:t>Global Network Map</a:t>
            </a:r>
          </a:p>
        </p:txBody>
      </p:sp>
      <p:sp>
        <p:nvSpPr>
          <p:cNvPr id="79" name="Rounded Rectangle 78"/>
          <p:cNvSpPr/>
          <p:nvPr/>
        </p:nvSpPr>
        <p:spPr>
          <a:xfrm>
            <a:off x="1066800" y="2219653"/>
            <a:ext cx="6663266" cy="328166"/>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lIns="81639" tIns="40819" rIns="81639" bIns="40819" anchor="ctr"/>
          <a:lstStyle/>
          <a:p>
            <a:pPr algn="ctr">
              <a:defRPr/>
            </a:pPr>
            <a:r>
              <a:rPr lang="en-US" sz="2125" dirty="0">
                <a:solidFill>
                  <a:srgbClr val="FFFFFF"/>
                </a:solidFill>
                <a:latin typeface="+mj-lt"/>
              </a:rPr>
              <a:t>Control Plane (“Network OS”)</a:t>
            </a:r>
          </a:p>
        </p:txBody>
      </p:sp>
      <p:grpSp>
        <p:nvGrpSpPr>
          <p:cNvPr id="10" name="Group 1"/>
          <p:cNvGrpSpPr/>
          <p:nvPr/>
        </p:nvGrpSpPr>
        <p:grpSpPr>
          <a:xfrm>
            <a:off x="5791200" y="1819603"/>
            <a:ext cx="1158240" cy="410441"/>
            <a:chOff x="5257800" y="3124200"/>
            <a:chExt cx="1158240" cy="547255"/>
          </a:xfrm>
          <a:effectLst>
            <a:outerShdw blurRad="50800" dist="50800" dir="10260000" algn="tl" rotWithShape="0">
              <a:srgbClr val="000000">
                <a:alpha val="54000"/>
              </a:srgbClr>
            </a:outerShdw>
          </a:effectLst>
        </p:grpSpPr>
        <p:sp>
          <p:nvSpPr>
            <p:cNvPr id="33" name="Oval 32"/>
            <p:cNvSpPr/>
            <p:nvPr/>
          </p:nvSpPr>
          <p:spPr>
            <a:xfrm>
              <a:off x="5257800" y="3352800"/>
              <a:ext cx="167640" cy="166255"/>
            </a:xfrm>
            <a:prstGeom prst="ellipse">
              <a:avLst/>
            </a:prstGeom>
            <a:solidFill>
              <a:srgbClr val="FFFF00"/>
            </a:solidFill>
            <a:ln>
              <a:solidFill>
                <a:srgbClr val="FF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250"/>
            </a:p>
          </p:txBody>
        </p:sp>
        <p:sp>
          <p:nvSpPr>
            <p:cNvPr id="40" name="Oval 39"/>
            <p:cNvSpPr/>
            <p:nvPr/>
          </p:nvSpPr>
          <p:spPr>
            <a:xfrm>
              <a:off x="5562600" y="3124200"/>
              <a:ext cx="167640" cy="166255"/>
            </a:xfrm>
            <a:prstGeom prst="ellipse">
              <a:avLst/>
            </a:prstGeom>
            <a:solidFill>
              <a:srgbClr val="FFFF00"/>
            </a:solidFill>
            <a:ln>
              <a:solidFill>
                <a:srgbClr val="FF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250"/>
            </a:p>
          </p:txBody>
        </p:sp>
        <p:sp>
          <p:nvSpPr>
            <p:cNvPr id="41" name="Oval 40"/>
            <p:cNvSpPr/>
            <p:nvPr/>
          </p:nvSpPr>
          <p:spPr>
            <a:xfrm>
              <a:off x="5943600" y="3352800"/>
              <a:ext cx="167640" cy="166255"/>
            </a:xfrm>
            <a:prstGeom prst="ellipse">
              <a:avLst/>
            </a:prstGeom>
            <a:solidFill>
              <a:srgbClr val="FFFF00"/>
            </a:solidFill>
            <a:ln>
              <a:solidFill>
                <a:srgbClr val="FF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250"/>
            </a:p>
          </p:txBody>
        </p:sp>
        <p:sp>
          <p:nvSpPr>
            <p:cNvPr id="42" name="Oval 41"/>
            <p:cNvSpPr/>
            <p:nvPr/>
          </p:nvSpPr>
          <p:spPr>
            <a:xfrm>
              <a:off x="6248400" y="3200400"/>
              <a:ext cx="167640" cy="166255"/>
            </a:xfrm>
            <a:prstGeom prst="ellipse">
              <a:avLst/>
            </a:prstGeom>
            <a:solidFill>
              <a:srgbClr val="FFFF00"/>
            </a:solidFill>
            <a:ln>
              <a:solidFill>
                <a:srgbClr val="FF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250"/>
            </a:p>
          </p:txBody>
        </p:sp>
        <p:sp>
          <p:nvSpPr>
            <p:cNvPr id="43" name="Oval 42"/>
            <p:cNvSpPr/>
            <p:nvPr/>
          </p:nvSpPr>
          <p:spPr>
            <a:xfrm>
              <a:off x="5638800" y="3505200"/>
              <a:ext cx="167640" cy="166255"/>
            </a:xfrm>
            <a:prstGeom prst="ellipse">
              <a:avLst/>
            </a:prstGeom>
            <a:solidFill>
              <a:srgbClr val="FFFF00"/>
            </a:solidFill>
            <a:ln>
              <a:solidFill>
                <a:srgbClr val="FF0000"/>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250"/>
            </a:p>
          </p:txBody>
        </p:sp>
        <p:cxnSp>
          <p:nvCxnSpPr>
            <p:cNvPr id="47" name="Straight Connector 46"/>
            <p:cNvCxnSpPr>
              <a:stCxn id="33" idx="7"/>
              <a:endCxn id="40" idx="3"/>
            </p:cNvCxnSpPr>
            <p:nvPr/>
          </p:nvCxnSpPr>
          <p:spPr>
            <a:xfrm flipV="1">
              <a:off x="5400890" y="3266108"/>
              <a:ext cx="186260" cy="111039"/>
            </a:xfrm>
            <a:prstGeom prst="line">
              <a:avLst/>
            </a:prstGeom>
            <a:solidFill>
              <a:schemeClr val="bg1"/>
            </a:solidFill>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5" name="Straight Connector 54"/>
            <p:cNvCxnSpPr>
              <a:stCxn id="43" idx="2"/>
              <a:endCxn id="33" idx="5"/>
            </p:cNvCxnSpPr>
            <p:nvPr/>
          </p:nvCxnSpPr>
          <p:spPr>
            <a:xfrm flipH="1" flipV="1">
              <a:off x="5400890" y="3494708"/>
              <a:ext cx="237910" cy="93620"/>
            </a:xfrm>
            <a:prstGeom prst="line">
              <a:avLst/>
            </a:prstGeom>
            <a:solidFill>
              <a:schemeClr val="bg1"/>
            </a:solidFill>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7" name="Straight Connector 56"/>
            <p:cNvCxnSpPr>
              <a:stCxn id="41" idx="1"/>
              <a:endCxn id="40" idx="5"/>
            </p:cNvCxnSpPr>
            <p:nvPr/>
          </p:nvCxnSpPr>
          <p:spPr>
            <a:xfrm flipH="1" flipV="1">
              <a:off x="5705690" y="3266108"/>
              <a:ext cx="262460" cy="111039"/>
            </a:xfrm>
            <a:prstGeom prst="line">
              <a:avLst/>
            </a:prstGeom>
            <a:solidFill>
              <a:schemeClr val="bg1"/>
            </a:solidFill>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9" name="Straight Connector 58"/>
            <p:cNvCxnSpPr>
              <a:stCxn id="43" idx="6"/>
              <a:endCxn id="41" idx="3"/>
            </p:cNvCxnSpPr>
            <p:nvPr/>
          </p:nvCxnSpPr>
          <p:spPr>
            <a:xfrm flipV="1">
              <a:off x="5806440" y="3494708"/>
              <a:ext cx="161710" cy="93620"/>
            </a:xfrm>
            <a:prstGeom prst="line">
              <a:avLst/>
            </a:prstGeom>
            <a:solidFill>
              <a:schemeClr val="bg1"/>
            </a:solidFill>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4" name="Straight Connector 63"/>
            <p:cNvCxnSpPr>
              <a:stCxn id="41" idx="6"/>
              <a:endCxn id="42" idx="3"/>
            </p:cNvCxnSpPr>
            <p:nvPr/>
          </p:nvCxnSpPr>
          <p:spPr>
            <a:xfrm flipV="1">
              <a:off x="6111240" y="3342308"/>
              <a:ext cx="161710" cy="93620"/>
            </a:xfrm>
            <a:prstGeom prst="line">
              <a:avLst/>
            </a:prstGeom>
            <a:solidFill>
              <a:schemeClr val="bg1"/>
            </a:solidFill>
            <a:ln>
              <a:solidFill>
                <a:srgbClr val="FF0000"/>
              </a:solidFill>
            </a:ln>
          </p:spPr>
          <p:style>
            <a:lnRef idx="2">
              <a:schemeClr val="accent1"/>
            </a:lnRef>
            <a:fillRef idx="0">
              <a:schemeClr val="accent1"/>
            </a:fillRef>
            <a:effectRef idx="1">
              <a:schemeClr val="accent1"/>
            </a:effectRef>
            <a:fontRef idx="minor">
              <a:schemeClr val="tx1"/>
            </a:fontRef>
          </p:style>
        </p:cxnSp>
      </p:grpSp>
      <p:grpSp>
        <p:nvGrpSpPr>
          <p:cNvPr id="27" name="Group 26"/>
          <p:cNvGrpSpPr/>
          <p:nvPr/>
        </p:nvGrpSpPr>
        <p:grpSpPr>
          <a:xfrm>
            <a:off x="1219200" y="1204425"/>
            <a:ext cx="6154554" cy="601041"/>
            <a:chOff x="1950720" y="1927080"/>
            <a:chExt cx="9847286" cy="961666"/>
          </a:xfrm>
        </p:grpSpPr>
        <p:sp>
          <p:nvSpPr>
            <p:cNvPr id="81" name="Rounded Rectangle 80"/>
            <p:cNvSpPr/>
            <p:nvPr/>
          </p:nvSpPr>
          <p:spPr bwMode="auto">
            <a:xfrm>
              <a:off x="1950720" y="2002936"/>
              <a:ext cx="2804160" cy="773160"/>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a:defRPr/>
              </a:pPr>
              <a:endParaRPr lang="en-US" sz="2500" dirty="0">
                <a:solidFill>
                  <a:srgbClr val="000000"/>
                </a:solidFill>
                <a:latin typeface="+mj-lt"/>
              </a:endParaRPr>
            </a:p>
          </p:txBody>
        </p:sp>
        <p:sp>
          <p:nvSpPr>
            <p:cNvPr id="21552" name="TextBox 23"/>
            <p:cNvSpPr txBox="1">
              <a:spLocks noChangeArrowheads="1"/>
            </p:cNvSpPr>
            <p:nvPr/>
          </p:nvSpPr>
          <p:spPr bwMode="auto">
            <a:xfrm>
              <a:off x="2567715" y="1927080"/>
              <a:ext cx="1570174" cy="9479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25" dirty="0">
                  <a:solidFill>
                    <a:schemeClr val="bg1"/>
                  </a:solidFill>
                  <a:latin typeface="Arial" charset="0"/>
                </a:rPr>
                <a:t>Control</a:t>
              </a:r>
            </a:p>
            <a:p>
              <a:pPr algn="ctr" eaLnBrk="1" hangingPunct="1"/>
              <a:r>
                <a:rPr lang="en-US" sz="1625" dirty="0">
                  <a:solidFill>
                    <a:schemeClr val="bg1"/>
                  </a:solidFill>
                  <a:latin typeface="Arial" charset="0"/>
                </a:rPr>
                <a:t>Program</a:t>
              </a:r>
            </a:p>
          </p:txBody>
        </p:sp>
        <p:sp>
          <p:nvSpPr>
            <p:cNvPr id="73" name="Rounded Rectangle 72"/>
            <p:cNvSpPr/>
            <p:nvPr/>
          </p:nvSpPr>
          <p:spPr bwMode="auto">
            <a:xfrm>
              <a:off x="5472283" y="2009793"/>
              <a:ext cx="2804160" cy="773160"/>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a:defRPr/>
              </a:pPr>
              <a:endParaRPr lang="en-US" sz="2500" dirty="0">
                <a:solidFill>
                  <a:srgbClr val="000000"/>
                </a:solidFill>
                <a:latin typeface="+mj-lt"/>
              </a:endParaRPr>
            </a:p>
          </p:txBody>
        </p:sp>
        <p:sp>
          <p:nvSpPr>
            <p:cNvPr id="75" name="TextBox 23"/>
            <p:cNvSpPr txBox="1">
              <a:spLocks noChangeArrowheads="1"/>
            </p:cNvSpPr>
            <p:nvPr/>
          </p:nvSpPr>
          <p:spPr bwMode="auto">
            <a:xfrm>
              <a:off x="6089278" y="1933938"/>
              <a:ext cx="1570174" cy="9479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25" dirty="0">
                  <a:solidFill>
                    <a:schemeClr val="bg1"/>
                  </a:solidFill>
                  <a:latin typeface="Arial" charset="0"/>
                </a:rPr>
                <a:t>Control</a:t>
              </a:r>
            </a:p>
            <a:p>
              <a:pPr algn="ctr" eaLnBrk="1" hangingPunct="1"/>
              <a:r>
                <a:rPr lang="en-US" sz="1625" dirty="0">
                  <a:solidFill>
                    <a:schemeClr val="bg1"/>
                  </a:solidFill>
                  <a:latin typeface="Arial" charset="0"/>
                </a:rPr>
                <a:t>Program</a:t>
              </a:r>
            </a:p>
          </p:txBody>
        </p:sp>
        <p:sp>
          <p:nvSpPr>
            <p:cNvPr id="85" name="Rounded Rectangle 84"/>
            <p:cNvSpPr/>
            <p:nvPr/>
          </p:nvSpPr>
          <p:spPr bwMode="auto">
            <a:xfrm>
              <a:off x="8993846" y="2016650"/>
              <a:ext cx="2804160" cy="773160"/>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a:defRPr/>
              </a:pPr>
              <a:endParaRPr lang="en-US" sz="2500" dirty="0">
                <a:solidFill>
                  <a:srgbClr val="000000"/>
                </a:solidFill>
                <a:latin typeface="+mj-lt"/>
              </a:endParaRPr>
            </a:p>
          </p:txBody>
        </p:sp>
        <p:sp>
          <p:nvSpPr>
            <p:cNvPr id="87" name="TextBox 23"/>
            <p:cNvSpPr txBox="1">
              <a:spLocks noChangeArrowheads="1"/>
            </p:cNvSpPr>
            <p:nvPr/>
          </p:nvSpPr>
          <p:spPr bwMode="auto">
            <a:xfrm>
              <a:off x="9610841" y="1940794"/>
              <a:ext cx="1570174" cy="9479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25" dirty="0">
                  <a:solidFill>
                    <a:schemeClr val="bg1"/>
                  </a:solidFill>
                  <a:latin typeface="Arial" charset="0"/>
                </a:rPr>
                <a:t>Control</a:t>
              </a:r>
            </a:p>
            <a:p>
              <a:pPr algn="ctr" eaLnBrk="1" hangingPunct="1"/>
              <a:r>
                <a:rPr lang="en-US" sz="1625" dirty="0">
                  <a:solidFill>
                    <a:schemeClr val="bg1"/>
                  </a:solidFill>
                  <a:latin typeface="Arial" charset="0"/>
                </a:rPr>
                <a:t>Program</a:t>
              </a:r>
            </a:p>
          </p:txBody>
        </p:sp>
      </p:grpSp>
      <p:grpSp>
        <p:nvGrpSpPr>
          <p:cNvPr id="26" name="Group 25"/>
          <p:cNvGrpSpPr/>
          <p:nvPr/>
        </p:nvGrpSpPr>
        <p:grpSpPr>
          <a:xfrm>
            <a:off x="1828800" y="2547819"/>
            <a:ext cx="5257800" cy="1728639"/>
            <a:chOff x="2926080" y="4076510"/>
            <a:chExt cx="8412480" cy="2765823"/>
          </a:xfrm>
        </p:grpSpPr>
        <p:cxnSp>
          <p:nvCxnSpPr>
            <p:cNvPr id="70" name="Straight Connector 69"/>
            <p:cNvCxnSpPr/>
            <p:nvPr/>
          </p:nvCxnSpPr>
          <p:spPr bwMode="auto">
            <a:xfrm>
              <a:off x="2926080" y="4076510"/>
              <a:ext cx="0" cy="2765823"/>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35" name="Straight Connector 134"/>
            <p:cNvCxnSpPr/>
            <p:nvPr/>
          </p:nvCxnSpPr>
          <p:spPr bwMode="auto">
            <a:xfrm flipH="1">
              <a:off x="5715041" y="4076510"/>
              <a:ext cx="15199" cy="1106038"/>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37" name="Straight Connector 136"/>
            <p:cNvCxnSpPr/>
            <p:nvPr/>
          </p:nvCxnSpPr>
          <p:spPr bwMode="auto">
            <a:xfrm>
              <a:off x="8620761" y="4076510"/>
              <a:ext cx="35559" cy="2274973"/>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bwMode="auto">
            <a:xfrm>
              <a:off x="11338560" y="4076510"/>
              <a:ext cx="0" cy="1474757"/>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94987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6.12178E-7 -3.73434E-6 L -6.12178E-7 -0.42664 " pathEditMode="relative" ptsTypes="AA">
                                      <p:cBhvr>
                                        <p:cTn id="6" dur="1000" fill="hold"/>
                                        <p:tgtEl>
                                          <p:spTgt spid="25"/>
                                        </p:tgtEl>
                                        <p:attrNameLst>
                                          <p:attrName>ppt_x</p:attrName>
                                          <p:attrName>ppt_y</p:attrName>
                                        </p:attrNameLst>
                                      </p:cBhvr>
                                    </p:animMotion>
                                  </p:childTnLst>
                                </p:cTn>
                              </p:par>
                              <p:par>
                                <p:cTn id="7" presetID="10" presetClass="exit" presetSubtype="0" fill="hold" nodeType="withEffect">
                                  <p:stCondLst>
                                    <p:cond delay="0"/>
                                  </p:stCondLst>
                                  <p:childTnLst>
                                    <p:animEffect transition="out" filter="fade">
                                      <p:cBhvr>
                                        <p:cTn id="8" dur="1000"/>
                                        <p:tgtEl>
                                          <p:spTgt spid="25"/>
                                        </p:tgtEl>
                                      </p:cBhvr>
                                    </p:animEffect>
                                    <p:set>
                                      <p:cBhvr>
                                        <p:cTn id="9" dur="1" fill="hold">
                                          <p:stCondLst>
                                            <p:cond delay="999"/>
                                          </p:stCondLst>
                                        </p:cTn>
                                        <p:tgtEl>
                                          <p:spTgt spid="25"/>
                                        </p:tgtEl>
                                        <p:attrNameLst>
                                          <p:attrName>style.visibility</p:attrName>
                                        </p:attrNameLst>
                                      </p:cBhvr>
                                      <p:to>
                                        <p:strVal val="hidden"/>
                                      </p:to>
                                    </p:set>
                                  </p:childTnLst>
                                </p:cTn>
                              </p:par>
                              <p:par>
                                <p:cTn id="10" presetID="10" presetClass="entr" presetSubtype="0" fill="hold" grpId="0" nodeType="withEffect">
                                  <p:stCondLst>
                                    <p:cond delay="0"/>
                                  </p:stCondLst>
                                  <p:childTnLst>
                                    <p:set>
                                      <p:cBhvr>
                                        <p:cTn id="11" dur="1" fill="hold">
                                          <p:stCondLst>
                                            <p:cond delay="0"/>
                                          </p:stCondLst>
                                        </p:cTn>
                                        <p:tgtEl>
                                          <p:spTgt spid="79"/>
                                        </p:tgtEl>
                                        <p:attrNameLst>
                                          <p:attrName>style.visibility</p:attrName>
                                        </p:attrNameLst>
                                      </p:cBhvr>
                                      <p:to>
                                        <p:strVal val="visible"/>
                                      </p:to>
                                    </p:set>
                                    <p:animEffect transition="in" filter="fade">
                                      <p:cBhvr>
                                        <p:cTn id="12" dur="1000"/>
                                        <p:tgtEl>
                                          <p:spTgt spid="79"/>
                                        </p:tgtEl>
                                      </p:cBhvr>
                                    </p:animEffect>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wipe(up)">
                                      <p:cBhvr>
                                        <p:cTn id="16" dur="500"/>
                                        <p:tgtEl>
                                          <p:spTgt spid="26"/>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512"/>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nodeType="afterEffect">
                                  <p:stCondLst>
                                    <p:cond delay="0"/>
                                  </p:stCondLst>
                                  <p:childTnLst>
                                    <p:set>
                                      <p:cBhvr>
                                        <p:cTn id="23" dur="1" fill="hold">
                                          <p:stCondLst>
                                            <p:cond delay="0"/>
                                          </p:stCondLst>
                                        </p:cTn>
                                        <p:tgtEl>
                                          <p:spTgt spid="10"/>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12" grpId="0"/>
      <p:bldP spid="7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621D3B-0888-4B40-99EB-FD442EE82E84}"/>
              </a:ext>
            </a:extLst>
          </p:cNvPr>
          <p:cNvSpPr>
            <a:spLocks noGrp="1"/>
          </p:cNvSpPr>
          <p:nvPr>
            <p:ph type="ctrTitle"/>
          </p:nvPr>
        </p:nvSpPr>
        <p:spPr/>
        <p:txBody>
          <a:bodyPr/>
          <a:lstStyle/>
          <a:p>
            <a:r>
              <a:rPr lang="en-US" dirty="0"/>
              <a:t>OpenFlow</a:t>
            </a:r>
          </a:p>
        </p:txBody>
      </p:sp>
      <p:sp>
        <p:nvSpPr>
          <p:cNvPr id="6" name="Subtitle 5">
            <a:extLst>
              <a:ext uri="{FF2B5EF4-FFF2-40B4-BE49-F238E27FC236}">
                <a16:creationId xmlns:a16="http://schemas.microsoft.com/office/drawing/2014/main" id="{5DF2623E-103B-8644-81E4-131A1DE87A02}"/>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732CD558-18F8-5049-878F-8BF8F33A2848}"/>
              </a:ext>
            </a:extLst>
          </p:cNvPr>
          <p:cNvSpPr>
            <a:spLocks noGrp="1"/>
          </p:cNvSpPr>
          <p:nvPr>
            <p:ph type="sldNum" sz="quarter" idx="10"/>
          </p:nvPr>
        </p:nvSpPr>
        <p:spPr/>
        <p:txBody>
          <a:bodyPr/>
          <a:lstStyle/>
          <a:p>
            <a:fld id="{5328B5F4-9676-1D47-98AA-AF6FFDAECEFB}" type="slidenum">
              <a:rPr lang="en-US" altLang="en-US" smtClean="0"/>
              <a:pPr/>
              <a:t>21</a:t>
            </a:fld>
            <a:endParaRPr lang="en-US" altLang="en-US"/>
          </a:p>
        </p:txBody>
      </p:sp>
    </p:spTree>
    <p:extLst>
      <p:ext uri="{BB962C8B-B14F-4D97-AF65-F5344CB8AC3E}">
        <p14:creationId xmlns:p14="http://schemas.microsoft.com/office/powerpoint/2010/main" val="35895431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C915F-0684-484C-89E5-304EA622E8C9}"/>
              </a:ext>
            </a:extLst>
          </p:cNvPr>
          <p:cNvSpPr>
            <a:spLocks noGrp="1"/>
          </p:cNvSpPr>
          <p:nvPr>
            <p:ph type="title"/>
          </p:nvPr>
        </p:nvSpPr>
        <p:spPr/>
        <p:txBody>
          <a:bodyPr/>
          <a:lstStyle/>
          <a:p>
            <a:r>
              <a:rPr lang="en-US" dirty="0"/>
              <a:t>Motivation for OpenFlow</a:t>
            </a:r>
          </a:p>
        </p:txBody>
      </p:sp>
      <p:sp>
        <p:nvSpPr>
          <p:cNvPr id="3" name="Content Placeholder 2">
            <a:extLst>
              <a:ext uri="{FF2B5EF4-FFF2-40B4-BE49-F238E27FC236}">
                <a16:creationId xmlns:a16="http://schemas.microsoft.com/office/drawing/2014/main" id="{2D15E937-FBEC-D04A-AD1C-5DC0677EF706}"/>
              </a:ext>
            </a:extLst>
          </p:cNvPr>
          <p:cNvSpPr>
            <a:spLocks noGrp="1"/>
          </p:cNvSpPr>
          <p:nvPr>
            <p:ph idx="1"/>
          </p:nvPr>
        </p:nvSpPr>
        <p:spPr>
          <a:xfrm>
            <a:off x="313039" y="1258093"/>
            <a:ext cx="5181600" cy="3394075"/>
          </a:xfrm>
        </p:spPr>
        <p:txBody>
          <a:bodyPr/>
          <a:lstStyle/>
          <a:p>
            <a:pPr marL="0" indent="0">
              <a:buNone/>
            </a:pPr>
            <a:r>
              <a:rPr lang="en-US" sz="1400" dirty="0"/>
              <a:t>“Thus, the commercial solutions are too closed and inflexible, and the research solutions either have insufficient performance or fanout, or are too expensive. It seems unlikely that the research solutions, with their complete generality, can overcome their performance or cost limitations. A more promising approach is to compromise on generality and to seek a degree of switch flexibility that is:</a:t>
            </a:r>
          </a:p>
          <a:p>
            <a:pPr marL="0" indent="0">
              <a:buNone/>
            </a:pPr>
            <a:endParaRPr lang="en-US" sz="1400" dirty="0"/>
          </a:p>
          <a:p>
            <a:pPr marL="228600" indent="-228600">
              <a:buFont typeface="+mj-lt"/>
              <a:buAutoNum type="arabicPeriod"/>
            </a:pPr>
            <a:r>
              <a:rPr lang="en-US" sz="1400" dirty="0"/>
              <a:t>Amenable to high-performance and low-cost implementations.  </a:t>
            </a:r>
          </a:p>
          <a:p>
            <a:pPr marL="228600" indent="-228600">
              <a:buFont typeface="+mj-lt"/>
              <a:buAutoNum type="arabicPeriod"/>
            </a:pPr>
            <a:r>
              <a:rPr lang="en-US" sz="1400" dirty="0"/>
              <a:t>Capable of supporting a broad range of research. </a:t>
            </a:r>
          </a:p>
          <a:p>
            <a:pPr marL="228600" indent="-228600">
              <a:buFont typeface="+mj-lt"/>
              <a:buAutoNum type="arabicPeriod"/>
            </a:pPr>
            <a:r>
              <a:rPr lang="en-US" sz="1400" dirty="0"/>
              <a:t>Assured to isolate experimental traffic from production traffic.</a:t>
            </a:r>
          </a:p>
          <a:p>
            <a:pPr marL="228600" indent="-228600">
              <a:buFont typeface="+mj-lt"/>
              <a:buAutoNum type="arabicPeriod"/>
            </a:pPr>
            <a:r>
              <a:rPr lang="en-US" sz="1400" dirty="0"/>
              <a:t>Consistent with vendors’ need for closed platforms."</a:t>
            </a:r>
          </a:p>
          <a:p>
            <a:pPr marL="0" indent="0">
              <a:buNone/>
            </a:pPr>
            <a:endParaRPr lang="en-US" sz="1400" dirty="0"/>
          </a:p>
        </p:txBody>
      </p:sp>
      <p:sp>
        <p:nvSpPr>
          <p:cNvPr id="4" name="Slide Number Placeholder 3">
            <a:extLst>
              <a:ext uri="{FF2B5EF4-FFF2-40B4-BE49-F238E27FC236}">
                <a16:creationId xmlns:a16="http://schemas.microsoft.com/office/drawing/2014/main" id="{624BE4C5-8971-1B41-BD97-95498B4F9A01}"/>
              </a:ext>
            </a:extLst>
          </p:cNvPr>
          <p:cNvSpPr>
            <a:spLocks noGrp="1"/>
          </p:cNvSpPr>
          <p:nvPr>
            <p:ph type="sldNum" sz="quarter" idx="10"/>
          </p:nvPr>
        </p:nvSpPr>
        <p:spPr/>
        <p:txBody>
          <a:bodyPr/>
          <a:lstStyle/>
          <a:p>
            <a:fld id="{5328B5F4-9676-1D47-98AA-AF6FFDAECEFB}" type="slidenum">
              <a:rPr lang="en-US" altLang="en-US" smtClean="0"/>
              <a:pPr/>
              <a:t>22</a:t>
            </a:fld>
            <a:endParaRPr lang="en-US" altLang="en-US"/>
          </a:p>
        </p:txBody>
      </p:sp>
      <p:pic>
        <p:nvPicPr>
          <p:cNvPr id="6" name="Picture 5" descr="A close up of a device&#10;&#10;Description automatically generated">
            <a:extLst>
              <a:ext uri="{FF2B5EF4-FFF2-40B4-BE49-F238E27FC236}">
                <a16:creationId xmlns:a16="http://schemas.microsoft.com/office/drawing/2014/main" id="{9BCB573D-3AD2-6244-A5B4-D0B22A644597}"/>
              </a:ext>
            </a:extLst>
          </p:cNvPr>
          <p:cNvPicPr>
            <a:picLocks noChangeAspect="1"/>
          </p:cNvPicPr>
          <p:nvPr/>
        </p:nvPicPr>
        <p:blipFill>
          <a:blip r:embed="rId2"/>
          <a:stretch>
            <a:fillRect/>
          </a:stretch>
        </p:blipFill>
        <p:spPr>
          <a:xfrm>
            <a:off x="5486400" y="1200150"/>
            <a:ext cx="3597933" cy="3509963"/>
          </a:xfrm>
          <a:prstGeom prst="rect">
            <a:avLst/>
          </a:prstGeom>
        </p:spPr>
      </p:pic>
    </p:spTree>
    <p:extLst>
      <p:ext uri="{BB962C8B-B14F-4D97-AF65-F5344CB8AC3E}">
        <p14:creationId xmlns:p14="http://schemas.microsoft.com/office/powerpoint/2010/main" val="39164252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p:cNvCxnSpPr/>
          <p:nvPr/>
        </p:nvCxnSpPr>
        <p:spPr>
          <a:xfrm flipV="1">
            <a:off x="5327855" y="2206851"/>
            <a:ext cx="1173726" cy="467033"/>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sp>
        <p:nvSpPr>
          <p:cNvPr id="4" name="AutoShape 7"/>
          <p:cNvSpPr>
            <a:spLocks noChangeArrowheads="1"/>
          </p:cNvSpPr>
          <p:nvPr/>
        </p:nvSpPr>
        <p:spPr bwMode="auto">
          <a:xfrm>
            <a:off x="3453543" y="2489529"/>
            <a:ext cx="2095538" cy="1241323"/>
          </a:xfrm>
          <a:prstGeom prst="can">
            <a:avLst>
              <a:gd name="adj" fmla="val 50000"/>
            </a:avLst>
          </a:prstGeom>
          <a:solidFill>
            <a:srgbClr val="FFFFFF"/>
          </a:solidFill>
          <a:ln w="28575" cmpd="sng">
            <a:solidFill>
              <a:schemeClr val="tx1"/>
            </a:solid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endParaRPr lang="en-US" sz="1500" dirty="0">
              <a:solidFill>
                <a:schemeClr val="bg1"/>
              </a:solidFill>
              <a:ea typeface="+mn-ea"/>
            </a:endParaRPr>
          </a:p>
        </p:txBody>
      </p:sp>
      <p:cxnSp>
        <p:nvCxnSpPr>
          <p:cNvPr id="9" name="Straight Arrow Connector 8"/>
          <p:cNvCxnSpPr>
            <a:endCxn id="4" idx="2"/>
          </p:cNvCxnSpPr>
          <p:nvPr/>
        </p:nvCxnSpPr>
        <p:spPr>
          <a:xfrm flipV="1">
            <a:off x="1321210" y="3110191"/>
            <a:ext cx="2132333" cy="6145"/>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stCxn id="4" idx="4"/>
          </p:cNvCxnSpPr>
          <p:nvPr/>
        </p:nvCxnSpPr>
        <p:spPr>
          <a:xfrm>
            <a:off x="5549080" y="3110191"/>
            <a:ext cx="1911146" cy="0"/>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5112774" y="3392868"/>
            <a:ext cx="1290484" cy="952500"/>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graphicFrame>
        <p:nvGraphicFramePr>
          <p:cNvPr id="25" name="Table 24"/>
          <p:cNvGraphicFramePr>
            <a:graphicFrameLocks noGrp="1"/>
          </p:cNvGraphicFramePr>
          <p:nvPr/>
        </p:nvGraphicFramePr>
        <p:xfrm>
          <a:off x="3665593" y="3176129"/>
          <a:ext cx="1653050" cy="1527320"/>
        </p:xfrm>
        <a:graphic>
          <a:graphicData uri="http://schemas.openxmlformats.org/drawingml/2006/table">
            <a:tbl>
              <a:tblPr firstRow="1" bandRow="1">
                <a:tableStyleId>{22838BEF-8BB2-4498-84A7-C5851F593DF1}</a:tableStyleId>
              </a:tblPr>
              <a:tblGrid>
                <a:gridCol w="786726">
                  <a:extLst>
                    <a:ext uri="{9D8B030D-6E8A-4147-A177-3AD203B41FA5}">
                      <a16:colId xmlns:a16="http://schemas.microsoft.com/office/drawing/2014/main" val="20000"/>
                    </a:ext>
                  </a:extLst>
                </a:gridCol>
                <a:gridCol w="866324">
                  <a:extLst>
                    <a:ext uri="{9D8B030D-6E8A-4147-A177-3AD203B41FA5}">
                      <a16:colId xmlns:a16="http://schemas.microsoft.com/office/drawing/2014/main" val="20001"/>
                    </a:ext>
                  </a:extLst>
                </a:gridCol>
              </a:tblGrid>
              <a:tr h="381830">
                <a:tc>
                  <a:txBody>
                    <a:bodyPr/>
                    <a:lstStyle/>
                    <a:p>
                      <a:pPr algn="ctr"/>
                      <a:r>
                        <a:rPr lang="en-US" sz="1800" b="1" i="0" dirty="0">
                          <a:latin typeface="Times New Roman"/>
                          <a:cs typeface="Times New Roman"/>
                        </a:rPr>
                        <a:t>Match</a:t>
                      </a:r>
                    </a:p>
                  </a:txBody>
                  <a:tcPr marL="68580" marR="68580" marT="34290" marB="34290">
                    <a:solidFill>
                      <a:schemeClr val="tx2">
                        <a:lumMod val="40000"/>
                        <a:lumOff val="60000"/>
                      </a:schemeClr>
                    </a:solidFill>
                  </a:tcPr>
                </a:tc>
                <a:tc>
                  <a:txBody>
                    <a:bodyPr/>
                    <a:lstStyle/>
                    <a:p>
                      <a:pPr algn="ctr"/>
                      <a:r>
                        <a:rPr lang="en-US" sz="1800" b="1" i="0" dirty="0">
                          <a:latin typeface="Times New Roman"/>
                          <a:cs typeface="Times New Roman"/>
                        </a:rPr>
                        <a:t>Action</a:t>
                      </a:r>
                    </a:p>
                  </a:txBody>
                  <a:tcPr marL="68580" marR="68580" marT="34290" marB="34290">
                    <a:solidFill>
                      <a:schemeClr val="tx2">
                        <a:lumMod val="40000"/>
                        <a:lumOff val="60000"/>
                      </a:schemeClr>
                    </a:solidFill>
                  </a:tcPr>
                </a:tc>
                <a:extLst>
                  <a:ext uri="{0D108BD9-81ED-4DB2-BD59-A6C34878D82A}">
                    <a16:rowId xmlns:a16="http://schemas.microsoft.com/office/drawing/2014/main" val="10000"/>
                  </a:ext>
                </a:extLst>
              </a:tr>
              <a:tr h="381830">
                <a:tc>
                  <a:txBody>
                    <a:bodyPr/>
                    <a:lstStyle/>
                    <a:p>
                      <a:pPr algn="ctr"/>
                      <a:r>
                        <a:rPr lang="en-US" sz="1000" b="1" i="1" dirty="0">
                          <a:latin typeface="Times New Roman"/>
                          <a:cs typeface="Times New Roman"/>
                        </a:rPr>
                        <a:t>F</a:t>
                      </a:r>
                    </a:p>
                  </a:txBody>
                  <a:tcPr marL="68580" marR="68580" marT="34290" marB="34290"/>
                </a:tc>
                <a:tc>
                  <a:txBody>
                    <a:bodyPr/>
                    <a:lstStyle/>
                    <a:p>
                      <a:pPr algn="ctr"/>
                      <a:r>
                        <a:rPr lang="en-US" sz="1000" b="1" i="1" dirty="0">
                          <a:latin typeface="Times New Roman"/>
                          <a:cs typeface="Times New Roman"/>
                        </a:rPr>
                        <a:t>Action(F)</a:t>
                      </a:r>
                    </a:p>
                  </a:txBody>
                  <a:tcPr marL="68580" marR="68580" marT="34290" marB="34290"/>
                </a:tc>
                <a:extLst>
                  <a:ext uri="{0D108BD9-81ED-4DB2-BD59-A6C34878D82A}">
                    <a16:rowId xmlns:a16="http://schemas.microsoft.com/office/drawing/2014/main" val="10001"/>
                  </a:ext>
                </a:extLst>
              </a:tr>
              <a:tr h="381830">
                <a:tc>
                  <a:txBody>
                    <a:bodyPr/>
                    <a:lstStyle/>
                    <a:p>
                      <a:pPr algn="ctr"/>
                      <a:r>
                        <a:rPr lang="en-US" sz="1000" b="1" i="1" dirty="0">
                          <a:latin typeface="Times New Roman"/>
                          <a:cs typeface="Times New Roman"/>
                        </a:rPr>
                        <a:t>G</a:t>
                      </a:r>
                    </a:p>
                  </a:txBody>
                  <a:tcPr marL="68580" marR="68580" marT="34290" marB="34290"/>
                </a:tc>
                <a:tc>
                  <a:txBody>
                    <a:bodyPr/>
                    <a:lstStyle/>
                    <a:p>
                      <a:pPr algn="ctr"/>
                      <a:r>
                        <a:rPr lang="en-US" sz="1000" b="1" i="1" dirty="0">
                          <a:latin typeface="Times New Roman"/>
                          <a:cs typeface="Times New Roman"/>
                        </a:rPr>
                        <a:t>Action(G)</a:t>
                      </a:r>
                    </a:p>
                  </a:txBody>
                  <a:tcPr marL="68580" marR="68580" marT="34290" marB="34290"/>
                </a:tc>
                <a:extLst>
                  <a:ext uri="{0D108BD9-81ED-4DB2-BD59-A6C34878D82A}">
                    <a16:rowId xmlns:a16="http://schemas.microsoft.com/office/drawing/2014/main" val="10002"/>
                  </a:ext>
                </a:extLst>
              </a:tr>
              <a:tr h="381830">
                <a:tc>
                  <a:txBody>
                    <a:bodyPr/>
                    <a:lstStyle/>
                    <a:p>
                      <a:pPr algn="ctr"/>
                      <a:r>
                        <a:rPr lang="en-US" sz="1000" b="1" i="1" dirty="0">
                          <a:latin typeface="Times New Roman"/>
                          <a:cs typeface="Times New Roman"/>
                        </a:rPr>
                        <a:t>H</a:t>
                      </a:r>
                    </a:p>
                  </a:txBody>
                  <a:tcPr marL="68580" marR="68580" marT="34290" marB="34290"/>
                </a:tc>
                <a:tc>
                  <a:txBody>
                    <a:bodyPr/>
                    <a:lstStyle/>
                    <a:p>
                      <a:pPr algn="ctr"/>
                      <a:r>
                        <a:rPr lang="en-US" sz="1000" b="1" i="1" dirty="0">
                          <a:latin typeface="Times New Roman"/>
                          <a:cs typeface="Times New Roman"/>
                        </a:rPr>
                        <a:t>Action(H)</a:t>
                      </a:r>
                    </a:p>
                  </a:txBody>
                  <a:tcPr marL="68580" marR="68580" marT="34290" marB="34290"/>
                </a:tc>
                <a:extLst>
                  <a:ext uri="{0D108BD9-81ED-4DB2-BD59-A6C34878D82A}">
                    <a16:rowId xmlns:a16="http://schemas.microsoft.com/office/drawing/2014/main" val="10003"/>
                  </a:ext>
                </a:extLst>
              </a:tr>
            </a:tbl>
          </a:graphicData>
        </a:graphic>
      </p:graphicFrame>
      <p:grpSp>
        <p:nvGrpSpPr>
          <p:cNvPr id="26" name="Group 25"/>
          <p:cNvGrpSpPr/>
          <p:nvPr/>
        </p:nvGrpSpPr>
        <p:grpSpPr>
          <a:xfrm>
            <a:off x="2169242" y="2953489"/>
            <a:ext cx="1351936" cy="313403"/>
            <a:chOff x="786580" y="2982452"/>
            <a:chExt cx="1802581" cy="417871"/>
          </a:xfrm>
        </p:grpSpPr>
        <p:sp>
          <p:nvSpPr>
            <p:cNvPr id="5" name="Rectangle 4"/>
            <p:cNvSpPr/>
            <p:nvPr/>
          </p:nvSpPr>
          <p:spPr>
            <a:xfrm>
              <a:off x="786580" y="2982452"/>
              <a:ext cx="1212645" cy="417871"/>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00"/>
            </a:p>
          </p:txBody>
        </p:sp>
        <p:sp>
          <p:nvSpPr>
            <p:cNvPr id="6" name="Rectangle 5"/>
            <p:cNvSpPr/>
            <p:nvPr/>
          </p:nvSpPr>
          <p:spPr>
            <a:xfrm>
              <a:off x="1999226" y="2982452"/>
              <a:ext cx="589935" cy="417871"/>
            </a:xfrm>
            <a:prstGeom prst="rect">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b="1" i="1" dirty="0">
                  <a:solidFill>
                    <a:schemeClr val="tx1"/>
                  </a:solidFill>
                  <a:latin typeface="Times New Roman"/>
                  <a:cs typeface="Times New Roman"/>
                </a:rPr>
                <a:t>H</a:t>
              </a:r>
            </a:p>
          </p:txBody>
        </p:sp>
      </p:grpSp>
      <p:sp>
        <p:nvSpPr>
          <p:cNvPr id="27" name="Freeform 26"/>
          <p:cNvSpPr/>
          <p:nvPr/>
        </p:nvSpPr>
        <p:spPr>
          <a:xfrm>
            <a:off x="3287661" y="3257674"/>
            <a:ext cx="377933" cy="1219938"/>
          </a:xfrm>
          <a:custGeom>
            <a:avLst/>
            <a:gdLst>
              <a:gd name="connsiteX0" fmla="*/ 0 w 393291"/>
              <a:gd name="connsiteY0" fmla="*/ 0 h 639097"/>
              <a:gd name="connsiteX1" fmla="*/ 8194 w 393291"/>
              <a:gd name="connsiteY1" fmla="*/ 639097 h 639097"/>
              <a:gd name="connsiteX2" fmla="*/ 393291 w 393291"/>
              <a:gd name="connsiteY2" fmla="*/ 639097 h 639097"/>
            </a:gdLst>
            <a:ahLst/>
            <a:cxnLst>
              <a:cxn ang="0">
                <a:pos x="connsiteX0" y="connsiteY0"/>
              </a:cxn>
              <a:cxn ang="0">
                <a:pos x="connsiteX1" y="connsiteY1"/>
              </a:cxn>
              <a:cxn ang="0">
                <a:pos x="connsiteX2" y="connsiteY2"/>
              </a:cxn>
            </a:cxnLst>
            <a:rect l="l" t="t" r="r" b="b"/>
            <a:pathLst>
              <a:path w="393291" h="639097">
                <a:moveTo>
                  <a:pt x="0" y="0"/>
                </a:moveTo>
                <a:lnTo>
                  <a:pt x="8194" y="639097"/>
                </a:lnTo>
                <a:lnTo>
                  <a:pt x="393291" y="639097"/>
                </a:lnTo>
              </a:path>
            </a:pathLst>
          </a:custGeom>
          <a:ln>
            <a:solidFill>
              <a:srgbClr val="FF0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500"/>
          </a:p>
        </p:txBody>
      </p:sp>
      <p:grpSp>
        <p:nvGrpSpPr>
          <p:cNvPr id="30" name="Group 29"/>
          <p:cNvGrpSpPr/>
          <p:nvPr/>
        </p:nvGrpSpPr>
        <p:grpSpPr>
          <a:xfrm>
            <a:off x="5479024" y="2947344"/>
            <a:ext cx="1351936" cy="313403"/>
            <a:chOff x="786580" y="2982452"/>
            <a:chExt cx="1802581" cy="417871"/>
          </a:xfrm>
        </p:grpSpPr>
        <p:sp>
          <p:nvSpPr>
            <p:cNvPr id="31" name="Rectangle 30"/>
            <p:cNvSpPr/>
            <p:nvPr/>
          </p:nvSpPr>
          <p:spPr>
            <a:xfrm>
              <a:off x="786580" y="2982452"/>
              <a:ext cx="1212645" cy="417871"/>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00"/>
            </a:p>
          </p:txBody>
        </p:sp>
        <p:sp>
          <p:nvSpPr>
            <p:cNvPr id="32" name="Rectangle 31"/>
            <p:cNvSpPr/>
            <p:nvPr/>
          </p:nvSpPr>
          <p:spPr>
            <a:xfrm>
              <a:off x="1999226" y="2982452"/>
              <a:ext cx="589935" cy="417871"/>
            </a:xfrm>
            <a:prstGeom prst="rect">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i="1" dirty="0">
                  <a:solidFill>
                    <a:schemeClr val="tx1"/>
                  </a:solidFill>
                  <a:latin typeface="Times New Roman"/>
                  <a:cs typeface="Times New Roman"/>
                </a:rPr>
                <a:t>H’</a:t>
              </a:r>
            </a:p>
          </p:txBody>
        </p:sp>
      </p:grpSp>
      <p:sp>
        <p:nvSpPr>
          <p:cNvPr id="33" name="TextBox 32"/>
          <p:cNvSpPr txBox="1"/>
          <p:nvPr/>
        </p:nvSpPr>
        <p:spPr>
          <a:xfrm>
            <a:off x="3317173" y="857722"/>
            <a:ext cx="2635530" cy="1631216"/>
          </a:xfrm>
          <a:prstGeom prst="rect">
            <a:avLst/>
          </a:prstGeom>
          <a:noFill/>
          <a:ln>
            <a:solidFill>
              <a:schemeClr val="bg1">
                <a:lumMod val="65000"/>
              </a:schemeClr>
            </a:solidFill>
          </a:ln>
        </p:spPr>
        <p:txBody>
          <a:bodyPr wrap="none" rtlCol="0">
            <a:spAutoFit/>
          </a:bodyPr>
          <a:lstStyle/>
          <a:p>
            <a:r>
              <a:rPr lang="en-US" sz="1600" b="1" dirty="0"/>
              <a:t>Action Primitives</a:t>
            </a:r>
          </a:p>
          <a:p>
            <a:pPr marL="257175" indent="-257175">
              <a:buFont typeface="+mj-lt"/>
              <a:buAutoNum type="arabicPeriod"/>
            </a:pPr>
            <a:r>
              <a:rPr lang="en-US" sz="1400" dirty="0"/>
              <a:t>“Forward to ports 4 &amp; 5”</a:t>
            </a:r>
          </a:p>
          <a:p>
            <a:pPr marL="257175" indent="-257175">
              <a:buFont typeface="+mj-lt"/>
              <a:buAutoNum type="arabicPeriod"/>
            </a:pPr>
            <a:r>
              <a:rPr lang="en-US" sz="1400" dirty="0"/>
              <a:t>“Push header Y after bit 12”</a:t>
            </a:r>
          </a:p>
          <a:p>
            <a:pPr marL="257175" indent="-257175">
              <a:buFont typeface="+mj-lt"/>
              <a:buAutoNum type="arabicPeriod"/>
            </a:pPr>
            <a:r>
              <a:rPr lang="en-US" sz="1400" dirty="0"/>
              <a:t>“Pop header bits 8-12”</a:t>
            </a:r>
          </a:p>
          <a:p>
            <a:pPr marL="257175" indent="-257175">
              <a:buFont typeface="+mj-lt"/>
              <a:buAutoNum type="arabicPeriod"/>
            </a:pPr>
            <a:r>
              <a:rPr lang="en-US" sz="1400" dirty="0"/>
              <a:t>“Decrement bits 13-18”</a:t>
            </a:r>
          </a:p>
          <a:p>
            <a:pPr marL="257175" indent="-257175">
              <a:buFont typeface="+mj-lt"/>
              <a:buAutoNum type="arabicPeriod"/>
            </a:pPr>
            <a:r>
              <a:rPr lang="en-US" sz="1400" dirty="0"/>
              <a:t>“Drop packet”</a:t>
            </a:r>
          </a:p>
          <a:p>
            <a:pPr marL="257175" indent="-257175">
              <a:buFont typeface="+mj-lt"/>
              <a:buAutoNum type="arabicPeriod"/>
            </a:pPr>
            <a:r>
              <a:rPr lang="en-US" sz="1400" dirty="0"/>
              <a:t>…</a:t>
            </a:r>
          </a:p>
        </p:txBody>
      </p:sp>
      <p:sp>
        <p:nvSpPr>
          <p:cNvPr id="7" name="Title 6"/>
          <p:cNvSpPr>
            <a:spLocks noGrp="1"/>
          </p:cNvSpPr>
          <p:nvPr>
            <p:ph type="title"/>
          </p:nvPr>
        </p:nvSpPr>
        <p:spPr>
          <a:xfrm>
            <a:off x="304800" y="-83682"/>
            <a:ext cx="8153400" cy="857250"/>
          </a:xfrm>
        </p:spPr>
        <p:txBody>
          <a:bodyPr>
            <a:normAutofit/>
          </a:bodyPr>
          <a:lstStyle/>
          <a:p>
            <a:r>
              <a:rPr lang="en-US" dirty="0"/>
              <a:t>Match-Action Forwarding Abstraction</a:t>
            </a:r>
          </a:p>
        </p:txBody>
      </p:sp>
      <p:sp>
        <p:nvSpPr>
          <p:cNvPr id="2" name="TextBox 1"/>
          <p:cNvSpPr txBox="1"/>
          <p:nvPr/>
        </p:nvSpPr>
        <p:spPr>
          <a:xfrm>
            <a:off x="5334199" y="767176"/>
            <a:ext cx="2339102" cy="369332"/>
          </a:xfrm>
          <a:prstGeom prst="rect">
            <a:avLst/>
          </a:prstGeom>
          <a:solidFill>
            <a:schemeClr val="bg1"/>
          </a:solidFill>
          <a:ln>
            <a:solidFill>
              <a:schemeClr val="tx1"/>
            </a:solidFill>
          </a:ln>
        </p:spPr>
        <p:txBody>
          <a:bodyPr wrap="none" rtlCol="0">
            <a:spAutoFit/>
          </a:bodyPr>
          <a:lstStyle/>
          <a:p>
            <a:r>
              <a:rPr lang="en-US" sz="1800" dirty="0"/>
              <a:t>“Plumbing primitives”</a:t>
            </a:r>
          </a:p>
        </p:txBody>
      </p:sp>
    </p:spTree>
    <p:extLst>
      <p:ext uri="{BB962C8B-B14F-4D97-AF65-F5344CB8AC3E}">
        <p14:creationId xmlns:p14="http://schemas.microsoft.com/office/powerpoint/2010/main" val="3232103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subTnLst>
                                    <p:animClr clrSpc="rgb" dir="cw">
                                      <p:cBhvr override="childStyle">
                                        <p:cTn dur="1" fill="hold" display="0" masterRel="nextClick" afterEffect="1"/>
                                        <p:tgtEl>
                                          <p:spTgt spid="26"/>
                                        </p:tgtEl>
                                        <p:attrNameLst>
                                          <p:attrName>ppt_c</p:attrName>
                                        </p:attrNameLst>
                                      </p:cBhvr>
                                      <p:to>
                                        <a:schemeClr val="bg2"/>
                                      </p:to>
                                    </p:animClr>
                                  </p:subTnLst>
                                </p:cTn>
                              </p:par>
                            </p:childTnLst>
                          </p:cTn>
                        </p:par>
                      </p:childTnLst>
                    </p:cTn>
                  </p:par>
                  <p:par>
                    <p:cTn id="9" fill="hold">
                      <p:stCondLst>
                        <p:cond delay="indefinite"/>
                      </p:stCondLst>
                      <p:childTnLst>
                        <p:par>
                          <p:cTn id="10" fill="hold">
                            <p:stCondLst>
                              <p:cond delay="0"/>
                            </p:stCondLst>
                            <p:childTnLst>
                              <p:par>
                                <p:cTn id="11" presetID="22" presetClass="entr" presetSubtype="1"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up)">
                                      <p:cBhvr>
                                        <p:cTn id="13" dur="500"/>
                                        <p:tgtEl>
                                          <p:spTgt spid="2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wipe(left)">
                                      <p:cBhvr>
                                        <p:cTn id="18" dur="500"/>
                                        <p:tgtEl>
                                          <p:spTgt spid="27"/>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fill="hold" nodeType="clickEffect">
                                  <p:stCondLst>
                                    <p:cond delay="0"/>
                                  </p:stCondLst>
                                  <p:childTnLst>
                                    <p:animMotion origin="layout" path="M 8.33333E-7 -3.7037E-7 L 0.15156 0.00116 " pathEditMode="relative" rAng="0" ptsTypes="AA">
                                      <p:cBhvr>
                                        <p:cTn id="26" dur="500" fill="hold"/>
                                        <p:tgtEl>
                                          <p:spTgt spid="30"/>
                                        </p:tgtEl>
                                        <p:attrNameLst>
                                          <p:attrName>ppt_x</p:attrName>
                                          <p:attrName>ppt_y</p:attrName>
                                        </p:attrNameLst>
                                      </p:cBhvr>
                                      <p:rCtr x="7569" y="46"/>
                                    </p:animMotion>
                                  </p:childTnLst>
                                </p:cTn>
                              </p:par>
                              <p:par>
                                <p:cTn id="27" presetID="10" presetClass="exit" presetSubtype="0" fill="hold" nodeType="withEffect">
                                  <p:stCondLst>
                                    <p:cond delay="0"/>
                                  </p:stCondLst>
                                  <p:childTnLst>
                                    <p:animEffect transition="out" filter="fade">
                                      <p:cBhvr>
                                        <p:cTn id="28" dur="500"/>
                                        <p:tgtEl>
                                          <p:spTgt spid="26"/>
                                        </p:tgtEl>
                                      </p:cBhvr>
                                    </p:animEffect>
                                    <p:set>
                                      <p:cBhvr>
                                        <p:cTn id="29" dur="1" fill="hold">
                                          <p:stCondLst>
                                            <p:cond delay="499"/>
                                          </p:stCondLst>
                                        </p:cTn>
                                        <p:tgtEl>
                                          <p:spTgt spid="26"/>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27"/>
                                        </p:tgtEl>
                                      </p:cBhvr>
                                    </p:animEffect>
                                    <p:set>
                                      <p:cBhvr>
                                        <p:cTn id="32" dur="1" fill="hold">
                                          <p:stCondLst>
                                            <p:cond delay="499"/>
                                          </p:stCondLst>
                                        </p:cTn>
                                        <p:tgtEl>
                                          <p:spTgt spid="27"/>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7" grpId="1" animBg="1"/>
      <p:bldP spid="33" grpId="0" animBg="1"/>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p:cNvCxnSpPr/>
          <p:nvPr/>
        </p:nvCxnSpPr>
        <p:spPr>
          <a:xfrm flipV="1">
            <a:off x="6080038" y="2319773"/>
            <a:ext cx="1173726" cy="467033"/>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sp>
        <p:nvSpPr>
          <p:cNvPr id="4" name="AutoShape 7"/>
          <p:cNvSpPr>
            <a:spLocks noChangeArrowheads="1"/>
          </p:cNvSpPr>
          <p:nvPr/>
        </p:nvSpPr>
        <p:spPr bwMode="auto">
          <a:xfrm>
            <a:off x="2724011" y="2489529"/>
            <a:ext cx="3623557" cy="1241323"/>
          </a:xfrm>
          <a:prstGeom prst="can">
            <a:avLst>
              <a:gd name="adj" fmla="val 50000"/>
            </a:avLst>
          </a:prstGeom>
          <a:solidFill>
            <a:srgbClr val="FFFFFF"/>
          </a:solidFill>
          <a:ln w="28575" cmpd="sng">
            <a:solidFill>
              <a:schemeClr val="bg1">
                <a:lumMod val="65000"/>
              </a:schemeClr>
            </a:solid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endParaRPr lang="en-US" sz="1500" dirty="0">
              <a:solidFill>
                <a:schemeClr val="bg1"/>
              </a:solidFill>
              <a:ea typeface="+mn-ea"/>
            </a:endParaRPr>
          </a:p>
        </p:txBody>
      </p:sp>
      <p:cxnSp>
        <p:nvCxnSpPr>
          <p:cNvPr id="9" name="Straight Arrow Connector 8"/>
          <p:cNvCxnSpPr/>
          <p:nvPr/>
        </p:nvCxnSpPr>
        <p:spPr>
          <a:xfrm>
            <a:off x="1182280" y="3116336"/>
            <a:ext cx="1541731" cy="0"/>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V="1">
            <a:off x="6347568" y="3097828"/>
            <a:ext cx="1421987" cy="6218"/>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6080038" y="3392868"/>
            <a:ext cx="1290484" cy="952500"/>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graphicFrame>
        <p:nvGraphicFramePr>
          <p:cNvPr id="25" name="Table 24"/>
          <p:cNvGraphicFramePr>
            <a:graphicFrameLocks noGrp="1"/>
          </p:cNvGraphicFramePr>
          <p:nvPr/>
        </p:nvGraphicFramePr>
        <p:xfrm>
          <a:off x="2924179" y="3681755"/>
          <a:ext cx="1243363" cy="944386"/>
        </p:xfrm>
        <a:graphic>
          <a:graphicData uri="http://schemas.openxmlformats.org/drawingml/2006/table">
            <a:tbl>
              <a:tblPr firstRow="1" bandRow="1">
                <a:tableStyleId>{22838BEF-8BB2-4498-84A7-C5851F593DF1}</a:tableStyleId>
              </a:tblPr>
              <a:tblGrid>
                <a:gridCol w="575607">
                  <a:extLst>
                    <a:ext uri="{9D8B030D-6E8A-4147-A177-3AD203B41FA5}">
                      <a16:colId xmlns:a16="http://schemas.microsoft.com/office/drawing/2014/main" val="20000"/>
                    </a:ext>
                  </a:extLst>
                </a:gridCol>
                <a:gridCol w="667756">
                  <a:extLst>
                    <a:ext uri="{9D8B030D-6E8A-4147-A177-3AD203B41FA5}">
                      <a16:colId xmlns:a16="http://schemas.microsoft.com/office/drawing/2014/main" val="20001"/>
                    </a:ext>
                  </a:extLst>
                </a:gridCol>
              </a:tblGrid>
              <a:tr h="276669">
                <a:tc>
                  <a:txBody>
                    <a:bodyPr/>
                    <a:lstStyle/>
                    <a:p>
                      <a:pPr algn="ctr"/>
                      <a:r>
                        <a:rPr lang="en-US" sz="1200" b="1" i="0" dirty="0">
                          <a:latin typeface="Times New Roman"/>
                          <a:cs typeface="Times New Roman"/>
                        </a:rPr>
                        <a:t>Match</a:t>
                      </a:r>
                    </a:p>
                  </a:txBody>
                  <a:tcPr marL="68580" marR="68580" marT="34290" marB="34290">
                    <a:solidFill>
                      <a:schemeClr val="tx2">
                        <a:lumMod val="40000"/>
                        <a:lumOff val="60000"/>
                      </a:schemeClr>
                    </a:solidFill>
                  </a:tcPr>
                </a:tc>
                <a:tc>
                  <a:txBody>
                    <a:bodyPr/>
                    <a:lstStyle/>
                    <a:p>
                      <a:pPr algn="ctr"/>
                      <a:r>
                        <a:rPr lang="en-US" sz="1200" b="1" i="0" dirty="0">
                          <a:latin typeface="Times New Roman"/>
                          <a:cs typeface="Times New Roman"/>
                        </a:rPr>
                        <a:t>Action</a:t>
                      </a:r>
                    </a:p>
                  </a:txBody>
                  <a:tcPr marL="68580" marR="68580" marT="34290" marB="34290">
                    <a:solidFill>
                      <a:schemeClr val="tx2">
                        <a:lumMod val="40000"/>
                        <a:lumOff val="60000"/>
                      </a:schemeClr>
                    </a:solidFill>
                  </a:tcPr>
                </a:tc>
                <a:extLst>
                  <a:ext uri="{0D108BD9-81ED-4DB2-BD59-A6C34878D82A}">
                    <a16:rowId xmlns:a16="http://schemas.microsoft.com/office/drawing/2014/main" val="10000"/>
                  </a:ext>
                </a:extLst>
              </a:tr>
              <a:tr h="235665">
                <a:tc>
                  <a:txBody>
                    <a:bodyPr/>
                    <a:lstStyle/>
                    <a:p>
                      <a:pPr algn="ctr"/>
                      <a:r>
                        <a:rPr lang="en-US" sz="900" b="1" i="1" dirty="0">
                          <a:latin typeface="Times New Roman"/>
                          <a:cs typeface="Times New Roman"/>
                        </a:rPr>
                        <a:t>F</a:t>
                      </a:r>
                      <a:r>
                        <a:rPr lang="en-US" sz="900" b="1" i="1" baseline="-25000" dirty="0">
                          <a:latin typeface="Times New Roman"/>
                          <a:cs typeface="Times New Roman"/>
                        </a:rPr>
                        <a:t>1</a:t>
                      </a:r>
                      <a:endParaRPr lang="en-US" sz="900" b="1" i="1" dirty="0">
                        <a:latin typeface="Times New Roman"/>
                        <a:cs typeface="Times New Roman"/>
                      </a:endParaRPr>
                    </a:p>
                  </a:txBody>
                  <a:tcPr marL="68580" marR="68580" marT="34290" marB="34290"/>
                </a:tc>
                <a:tc>
                  <a:txBody>
                    <a:bodyPr/>
                    <a:lstStyle/>
                    <a:p>
                      <a:pPr algn="ctr"/>
                      <a:r>
                        <a:rPr lang="en-US" sz="900" b="1" i="1" dirty="0">
                          <a:latin typeface="Times New Roman"/>
                          <a:cs typeface="Times New Roman"/>
                        </a:rPr>
                        <a:t>Action(F)</a:t>
                      </a:r>
                    </a:p>
                  </a:txBody>
                  <a:tcPr marL="68580" marR="68580" marT="34290" marB="34290"/>
                </a:tc>
                <a:extLst>
                  <a:ext uri="{0D108BD9-81ED-4DB2-BD59-A6C34878D82A}">
                    <a16:rowId xmlns:a16="http://schemas.microsoft.com/office/drawing/2014/main" val="10001"/>
                  </a:ext>
                </a:extLst>
              </a:tr>
              <a:tr h="216026">
                <a:tc>
                  <a:txBody>
                    <a:bodyPr/>
                    <a:lstStyle/>
                    <a:p>
                      <a:pPr algn="ctr"/>
                      <a:r>
                        <a:rPr lang="en-US" sz="900" b="1" i="1" dirty="0">
                          <a:latin typeface="Times New Roman"/>
                          <a:cs typeface="Times New Roman"/>
                        </a:rPr>
                        <a:t>G</a:t>
                      </a:r>
                      <a:r>
                        <a:rPr lang="en-US" sz="900" b="1" i="1" baseline="-25000" dirty="0">
                          <a:latin typeface="Times New Roman"/>
                          <a:cs typeface="Times New Roman"/>
                        </a:rPr>
                        <a:t>1</a:t>
                      </a:r>
                      <a:endParaRPr lang="en-US" sz="900" b="1" i="1" dirty="0">
                        <a:latin typeface="Times New Roman"/>
                        <a:cs typeface="Times New Roman"/>
                      </a:endParaRPr>
                    </a:p>
                  </a:txBody>
                  <a:tcPr marL="68580" marR="68580" marT="34290" marB="34290"/>
                </a:tc>
                <a:tc>
                  <a:txBody>
                    <a:bodyPr/>
                    <a:lstStyle/>
                    <a:p>
                      <a:pPr algn="ctr"/>
                      <a:r>
                        <a:rPr lang="en-US" sz="900" b="1" i="1" dirty="0">
                          <a:latin typeface="Times New Roman"/>
                          <a:cs typeface="Times New Roman"/>
                        </a:rPr>
                        <a:t>Action(G)</a:t>
                      </a:r>
                    </a:p>
                  </a:txBody>
                  <a:tcPr marL="68580" marR="68580" marT="34290" marB="34290"/>
                </a:tc>
                <a:extLst>
                  <a:ext uri="{0D108BD9-81ED-4DB2-BD59-A6C34878D82A}">
                    <a16:rowId xmlns:a16="http://schemas.microsoft.com/office/drawing/2014/main" val="10002"/>
                  </a:ext>
                </a:extLst>
              </a:tr>
              <a:tr h="216026">
                <a:tc>
                  <a:txBody>
                    <a:bodyPr/>
                    <a:lstStyle/>
                    <a:p>
                      <a:pPr algn="ctr"/>
                      <a:r>
                        <a:rPr lang="en-US" sz="900" b="1" i="1" dirty="0">
                          <a:latin typeface="Times New Roman"/>
                          <a:cs typeface="Times New Roman"/>
                        </a:rPr>
                        <a:t>H</a:t>
                      </a:r>
                      <a:r>
                        <a:rPr lang="en-US" sz="900" b="1" i="1" baseline="-25000" dirty="0">
                          <a:latin typeface="Times New Roman"/>
                          <a:cs typeface="Times New Roman"/>
                        </a:rPr>
                        <a:t>1</a:t>
                      </a:r>
                      <a:endParaRPr lang="en-US" sz="900" b="1" i="1" dirty="0">
                        <a:latin typeface="Times New Roman"/>
                        <a:cs typeface="Times New Roman"/>
                      </a:endParaRPr>
                    </a:p>
                  </a:txBody>
                  <a:tcPr marL="68580" marR="68580" marT="34290" marB="34290"/>
                </a:tc>
                <a:tc>
                  <a:txBody>
                    <a:bodyPr/>
                    <a:lstStyle/>
                    <a:p>
                      <a:pPr algn="ctr"/>
                      <a:r>
                        <a:rPr lang="en-US" sz="900" b="1" i="1" dirty="0">
                          <a:latin typeface="Times New Roman"/>
                          <a:cs typeface="Times New Roman"/>
                        </a:rPr>
                        <a:t>Action(H)</a:t>
                      </a:r>
                    </a:p>
                  </a:txBody>
                  <a:tcPr marL="68580" marR="68580" marT="34290" marB="34290"/>
                </a:tc>
                <a:extLst>
                  <a:ext uri="{0D108BD9-81ED-4DB2-BD59-A6C34878D82A}">
                    <a16:rowId xmlns:a16="http://schemas.microsoft.com/office/drawing/2014/main" val="10003"/>
                  </a:ext>
                </a:extLst>
              </a:tr>
            </a:tbl>
          </a:graphicData>
        </a:graphic>
      </p:graphicFrame>
      <p:sp>
        <p:nvSpPr>
          <p:cNvPr id="27" name="Freeform 26"/>
          <p:cNvSpPr/>
          <p:nvPr/>
        </p:nvSpPr>
        <p:spPr>
          <a:xfrm>
            <a:off x="2546246" y="3262151"/>
            <a:ext cx="377933" cy="1219938"/>
          </a:xfrm>
          <a:custGeom>
            <a:avLst/>
            <a:gdLst>
              <a:gd name="connsiteX0" fmla="*/ 0 w 393291"/>
              <a:gd name="connsiteY0" fmla="*/ 0 h 639097"/>
              <a:gd name="connsiteX1" fmla="*/ 8194 w 393291"/>
              <a:gd name="connsiteY1" fmla="*/ 639097 h 639097"/>
              <a:gd name="connsiteX2" fmla="*/ 393291 w 393291"/>
              <a:gd name="connsiteY2" fmla="*/ 639097 h 639097"/>
            </a:gdLst>
            <a:ahLst/>
            <a:cxnLst>
              <a:cxn ang="0">
                <a:pos x="connsiteX0" y="connsiteY0"/>
              </a:cxn>
              <a:cxn ang="0">
                <a:pos x="connsiteX1" y="connsiteY1"/>
              </a:cxn>
              <a:cxn ang="0">
                <a:pos x="connsiteX2" y="connsiteY2"/>
              </a:cxn>
            </a:cxnLst>
            <a:rect l="l" t="t" r="r" b="b"/>
            <a:pathLst>
              <a:path w="393291" h="639097">
                <a:moveTo>
                  <a:pt x="0" y="0"/>
                </a:moveTo>
                <a:lnTo>
                  <a:pt x="8194" y="639097"/>
                </a:lnTo>
                <a:lnTo>
                  <a:pt x="393291" y="639097"/>
                </a:lnTo>
              </a:path>
            </a:pathLst>
          </a:custGeom>
          <a:ln>
            <a:solidFill>
              <a:srgbClr val="FF0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500"/>
          </a:p>
        </p:txBody>
      </p:sp>
      <p:sp>
        <p:nvSpPr>
          <p:cNvPr id="7" name="Title 6"/>
          <p:cNvSpPr>
            <a:spLocks noGrp="1"/>
          </p:cNvSpPr>
          <p:nvPr>
            <p:ph type="title"/>
          </p:nvPr>
        </p:nvSpPr>
        <p:spPr>
          <a:xfrm>
            <a:off x="1485900" y="-83682"/>
            <a:ext cx="6172200" cy="857250"/>
          </a:xfrm>
        </p:spPr>
        <p:txBody>
          <a:bodyPr>
            <a:normAutofit/>
          </a:bodyPr>
          <a:lstStyle/>
          <a:p>
            <a:r>
              <a:rPr lang="en-US" dirty="0"/>
              <a:t>Multiple Table Match-Action</a:t>
            </a:r>
          </a:p>
        </p:txBody>
      </p:sp>
      <p:graphicFrame>
        <p:nvGraphicFramePr>
          <p:cNvPr id="22" name="Table 21"/>
          <p:cNvGraphicFramePr>
            <a:graphicFrameLocks noGrp="1"/>
          </p:cNvGraphicFramePr>
          <p:nvPr/>
        </p:nvGraphicFramePr>
        <p:xfrm>
          <a:off x="4933744" y="3681755"/>
          <a:ext cx="1243363" cy="944386"/>
        </p:xfrm>
        <a:graphic>
          <a:graphicData uri="http://schemas.openxmlformats.org/drawingml/2006/table">
            <a:tbl>
              <a:tblPr firstRow="1" bandRow="1">
                <a:tableStyleId>{22838BEF-8BB2-4498-84A7-C5851F593DF1}</a:tableStyleId>
              </a:tblPr>
              <a:tblGrid>
                <a:gridCol w="575607">
                  <a:extLst>
                    <a:ext uri="{9D8B030D-6E8A-4147-A177-3AD203B41FA5}">
                      <a16:colId xmlns:a16="http://schemas.microsoft.com/office/drawing/2014/main" val="20000"/>
                    </a:ext>
                  </a:extLst>
                </a:gridCol>
                <a:gridCol w="667756">
                  <a:extLst>
                    <a:ext uri="{9D8B030D-6E8A-4147-A177-3AD203B41FA5}">
                      <a16:colId xmlns:a16="http://schemas.microsoft.com/office/drawing/2014/main" val="20001"/>
                    </a:ext>
                  </a:extLst>
                </a:gridCol>
              </a:tblGrid>
              <a:tr h="276669">
                <a:tc>
                  <a:txBody>
                    <a:bodyPr/>
                    <a:lstStyle/>
                    <a:p>
                      <a:pPr algn="ctr"/>
                      <a:r>
                        <a:rPr lang="en-US" sz="1200" b="1" i="0" dirty="0">
                          <a:latin typeface="Times New Roman"/>
                          <a:cs typeface="Times New Roman"/>
                        </a:rPr>
                        <a:t>Match</a:t>
                      </a:r>
                    </a:p>
                  </a:txBody>
                  <a:tcPr marL="68580" marR="68580" marT="34290" marB="34290">
                    <a:solidFill>
                      <a:schemeClr val="tx2">
                        <a:lumMod val="40000"/>
                        <a:lumOff val="60000"/>
                      </a:schemeClr>
                    </a:solidFill>
                  </a:tcPr>
                </a:tc>
                <a:tc>
                  <a:txBody>
                    <a:bodyPr/>
                    <a:lstStyle/>
                    <a:p>
                      <a:pPr algn="ctr"/>
                      <a:r>
                        <a:rPr lang="en-US" sz="1200" b="1" i="0" dirty="0">
                          <a:latin typeface="Times New Roman"/>
                          <a:cs typeface="Times New Roman"/>
                        </a:rPr>
                        <a:t>Action</a:t>
                      </a:r>
                    </a:p>
                  </a:txBody>
                  <a:tcPr marL="68580" marR="68580" marT="34290" marB="34290">
                    <a:solidFill>
                      <a:schemeClr val="tx2">
                        <a:lumMod val="40000"/>
                        <a:lumOff val="60000"/>
                      </a:schemeClr>
                    </a:solidFill>
                  </a:tcPr>
                </a:tc>
                <a:extLst>
                  <a:ext uri="{0D108BD9-81ED-4DB2-BD59-A6C34878D82A}">
                    <a16:rowId xmlns:a16="http://schemas.microsoft.com/office/drawing/2014/main" val="10000"/>
                  </a:ext>
                </a:extLst>
              </a:tr>
              <a:tr h="235665">
                <a:tc>
                  <a:txBody>
                    <a:bodyPr/>
                    <a:lstStyle/>
                    <a:p>
                      <a:pPr algn="ctr"/>
                      <a:r>
                        <a:rPr lang="en-US" sz="900" b="1" i="1" baseline="0" dirty="0" err="1">
                          <a:latin typeface="Times New Roman"/>
                          <a:cs typeface="Times New Roman"/>
                        </a:rPr>
                        <a:t>F</a:t>
                      </a:r>
                      <a:r>
                        <a:rPr lang="en-US" sz="900" b="1" i="1" baseline="-25000" dirty="0" err="1">
                          <a:latin typeface="Times New Roman"/>
                          <a:cs typeface="Times New Roman"/>
                        </a:rPr>
                        <a:t>n</a:t>
                      </a:r>
                      <a:endParaRPr lang="en-US" sz="900" b="1" i="1" dirty="0">
                        <a:latin typeface="Times New Roman"/>
                        <a:cs typeface="Times New Roman"/>
                      </a:endParaRPr>
                    </a:p>
                  </a:txBody>
                  <a:tcPr marL="68580" marR="68580" marT="34290" marB="34290"/>
                </a:tc>
                <a:tc>
                  <a:txBody>
                    <a:bodyPr/>
                    <a:lstStyle/>
                    <a:p>
                      <a:pPr algn="ctr"/>
                      <a:r>
                        <a:rPr lang="en-US" sz="900" b="1" i="1" dirty="0">
                          <a:latin typeface="Times New Roman"/>
                          <a:cs typeface="Times New Roman"/>
                        </a:rPr>
                        <a:t>Action(F)</a:t>
                      </a:r>
                    </a:p>
                  </a:txBody>
                  <a:tcPr marL="68580" marR="68580" marT="34290" marB="34290"/>
                </a:tc>
                <a:extLst>
                  <a:ext uri="{0D108BD9-81ED-4DB2-BD59-A6C34878D82A}">
                    <a16:rowId xmlns:a16="http://schemas.microsoft.com/office/drawing/2014/main" val="10001"/>
                  </a:ext>
                </a:extLst>
              </a:tr>
              <a:tr h="216026">
                <a:tc>
                  <a:txBody>
                    <a:bodyPr/>
                    <a:lstStyle/>
                    <a:p>
                      <a:pPr algn="ctr"/>
                      <a:r>
                        <a:rPr lang="en-US" sz="900" b="1" i="1" baseline="0" dirty="0" err="1">
                          <a:latin typeface="Times New Roman"/>
                          <a:cs typeface="Times New Roman"/>
                        </a:rPr>
                        <a:t>G</a:t>
                      </a:r>
                      <a:r>
                        <a:rPr lang="en-US" sz="900" b="1" i="1" baseline="-25000" dirty="0" err="1">
                          <a:latin typeface="Times New Roman"/>
                          <a:cs typeface="Times New Roman"/>
                        </a:rPr>
                        <a:t>n</a:t>
                      </a:r>
                      <a:endParaRPr lang="en-US" sz="900" b="1" i="1" dirty="0">
                        <a:latin typeface="Times New Roman"/>
                        <a:cs typeface="Times New Roman"/>
                      </a:endParaRPr>
                    </a:p>
                  </a:txBody>
                  <a:tcPr marL="68580" marR="68580" marT="34290" marB="34290"/>
                </a:tc>
                <a:tc>
                  <a:txBody>
                    <a:bodyPr/>
                    <a:lstStyle/>
                    <a:p>
                      <a:pPr algn="ctr"/>
                      <a:r>
                        <a:rPr lang="en-US" sz="900" b="1" i="1" dirty="0">
                          <a:latin typeface="Times New Roman"/>
                          <a:cs typeface="Times New Roman"/>
                        </a:rPr>
                        <a:t>Action(G)</a:t>
                      </a:r>
                    </a:p>
                  </a:txBody>
                  <a:tcPr marL="68580" marR="68580" marT="34290" marB="34290"/>
                </a:tc>
                <a:extLst>
                  <a:ext uri="{0D108BD9-81ED-4DB2-BD59-A6C34878D82A}">
                    <a16:rowId xmlns:a16="http://schemas.microsoft.com/office/drawing/2014/main" val="10002"/>
                  </a:ext>
                </a:extLst>
              </a:tr>
              <a:tr h="216026">
                <a:tc>
                  <a:txBody>
                    <a:bodyPr/>
                    <a:lstStyle/>
                    <a:p>
                      <a:pPr algn="ctr"/>
                      <a:r>
                        <a:rPr lang="en-US" sz="900" b="1" i="1" dirty="0" err="1">
                          <a:latin typeface="Times New Roman"/>
                          <a:cs typeface="Times New Roman"/>
                        </a:rPr>
                        <a:t>H</a:t>
                      </a:r>
                      <a:r>
                        <a:rPr lang="en-US" sz="900" b="1" i="1" baseline="-25000" dirty="0" err="1">
                          <a:latin typeface="Times New Roman"/>
                          <a:cs typeface="Times New Roman"/>
                        </a:rPr>
                        <a:t>n</a:t>
                      </a:r>
                      <a:endParaRPr lang="en-US" sz="900" b="1" i="1" dirty="0">
                        <a:latin typeface="Times New Roman"/>
                        <a:cs typeface="Times New Roman"/>
                      </a:endParaRPr>
                    </a:p>
                  </a:txBody>
                  <a:tcPr marL="68580" marR="68580" marT="34290" marB="34290"/>
                </a:tc>
                <a:tc>
                  <a:txBody>
                    <a:bodyPr/>
                    <a:lstStyle/>
                    <a:p>
                      <a:pPr algn="ctr"/>
                      <a:r>
                        <a:rPr lang="en-US" sz="900" b="1" i="1" dirty="0">
                          <a:latin typeface="Times New Roman"/>
                          <a:cs typeface="Times New Roman"/>
                        </a:rPr>
                        <a:t>Action(H)</a:t>
                      </a:r>
                    </a:p>
                  </a:txBody>
                  <a:tcPr marL="68580" marR="68580" marT="34290" marB="34290"/>
                </a:tc>
                <a:extLst>
                  <a:ext uri="{0D108BD9-81ED-4DB2-BD59-A6C34878D82A}">
                    <a16:rowId xmlns:a16="http://schemas.microsoft.com/office/drawing/2014/main" val="10003"/>
                  </a:ext>
                </a:extLst>
              </a:tr>
            </a:tbl>
          </a:graphicData>
        </a:graphic>
      </p:graphicFrame>
      <p:grpSp>
        <p:nvGrpSpPr>
          <p:cNvPr id="29" name="Group 28"/>
          <p:cNvGrpSpPr/>
          <p:nvPr/>
        </p:nvGrpSpPr>
        <p:grpSpPr>
          <a:xfrm>
            <a:off x="1255925" y="2961171"/>
            <a:ext cx="1424925" cy="310331"/>
            <a:chOff x="150566" y="3948227"/>
            <a:chExt cx="1899900" cy="413775"/>
          </a:xfrm>
        </p:grpSpPr>
        <p:sp>
          <p:nvSpPr>
            <p:cNvPr id="5" name="Rectangle 4"/>
            <p:cNvSpPr/>
            <p:nvPr/>
          </p:nvSpPr>
          <p:spPr>
            <a:xfrm>
              <a:off x="150566" y="3948227"/>
              <a:ext cx="968893" cy="413775"/>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sp>
          <p:nvSpPr>
            <p:cNvPr id="21" name="Rectangle 20"/>
            <p:cNvSpPr/>
            <p:nvPr/>
          </p:nvSpPr>
          <p:spPr>
            <a:xfrm>
              <a:off x="1119459" y="3948227"/>
              <a:ext cx="386266" cy="413775"/>
            </a:xfrm>
            <a:prstGeom prst="rect">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b="1" i="1" dirty="0" err="1">
                  <a:solidFill>
                    <a:schemeClr val="tx1"/>
                  </a:solidFill>
                  <a:latin typeface="Times New Roman"/>
                  <a:cs typeface="Times New Roman"/>
                </a:rPr>
                <a:t>H</a:t>
              </a:r>
              <a:r>
                <a:rPr lang="en-US" sz="700" b="1" i="1" baseline="-25000" dirty="0" err="1">
                  <a:solidFill>
                    <a:schemeClr val="tx1"/>
                  </a:solidFill>
                  <a:latin typeface="Times New Roman"/>
                  <a:cs typeface="Times New Roman"/>
                </a:rPr>
                <a:t>n</a:t>
              </a:r>
              <a:endParaRPr lang="en-US" sz="700" b="1" i="1" baseline="-25000" dirty="0">
                <a:solidFill>
                  <a:schemeClr val="tx1"/>
                </a:solidFill>
                <a:latin typeface="Times New Roman"/>
                <a:cs typeface="Times New Roman"/>
              </a:endParaRPr>
            </a:p>
          </p:txBody>
        </p:sp>
        <p:sp>
          <p:nvSpPr>
            <p:cNvPr id="26" name="Rectangle 25"/>
            <p:cNvSpPr/>
            <p:nvPr/>
          </p:nvSpPr>
          <p:spPr>
            <a:xfrm>
              <a:off x="1664200" y="3948227"/>
              <a:ext cx="386266" cy="413775"/>
            </a:xfrm>
            <a:prstGeom prst="rect">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b="1" i="1" dirty="0">
                  <a:solidFill>
                    <a:schemeClr val="tx1"/>
                  </a:solidFill>
                  <a:latin typeface="Times New Roman"/>
                  <a:cs typeface="Times New Roman"/>
                </a:rPr>
                <a:t>H</a:t>
              </a:r>
              <a:r>
                <a:rPr lang="en-US" sz="700" b="1" i="1" baseline="-25000" dirty="0">
                  <a:solidFill>
                    <a:schemeClr val="tx1"/>
                  </a:solidFill>
                  <a:latin typeface="Times New Roman"/>
                  <a:cs typeface="Times New Roman"/>
                </a:rPr>
                <a:t>1</a:t>
              </a:r>
            </a:p>
          </p:txBody>
        </p:sp>
        <p:sp>
          <p:nvSpPr>
            <p:cNvPr id="28" name="Rectangle 27"/>
            <p:cNvSpPr/>
            <p:nvPr/>
          </p:nvSpPr>
          <p:spPr>
            <a:xfrm>
              <a:off x="1505725" y="3948227"/>
              <a:ext cx="158475" cy="413775"/>
            </a:xfrm>
            <a:prstGeom prst="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b="1" i="1" baseline="-25000" dirty="0">
                <a:solidFill>
                  <a:schemeClr val="tx1"/>
                </a:solidFill>
                <a:latin typeface="Times New Roman"/>
                <a:cs typeface="Times New Roman"/>
              </a:endParaRPr>
            </a:p>
          </p:txBody>
        </p:sp>
        <p:cxnSp>
          <p:nvCxnSpPr>
            <p:cNvPr id="10" name="Straight Connector 9"/>
            <p:cNvCxnSpPr/>
            <p:nvPr/>
          </p:nvCxnSpPr>
          <p:spPr>
            <a:xfrm>
              <a:off x="1479537" y="4162205"/>
              <a:ext cx="204302" cy="0"/>
            </a:xfrm>
            <a:prstGeom prst="line">
              <a:avLst/>
            </a:prstGeom>
            <a:ln w="12700" cmpd="sng">
              <a:prstDash val="sysDash"/>
            </a:ln>
          </p:spPr>
          <p:style>
            <a:lnRef idx="2">
              <a:schemeClr val="accent1"/>
            </a:lnRef>
            <a:fillRef idx="0">
              <a:schemeClr val="accent1"/>
            </a:fillRef>
            <a:effectRef idx="1">
              <a:schemeClr val="accent1"/>
            </a:effectRef>
            <a:fontRef idx="minor">
              <a:schemeClr val="tx1"/>
            </a:fontRef>
          </p:style>
        </p:cxnSp>
      </p:grpSp>
      <p:cxnSp>
        <p:nvCxnSpPr>
          <p:cNvPr id="18" name="Straight Arrow Connector 17"/>
          <p:cNvCxnSpPr/>
          <p:nvPr/>
        </p:nvCxnSpPr>
        <p:spPr>
          <a:xfrm>
            <a:off x="4167542" y="4570463"/>
            <a:ext cx="766202" cy="0"/>
          </a:xfrm>
          <a:prstGeom prst="straightConnector1">
            <a:avLst/>
          </a:prstGeom>
          <a:ln>
            <a:solidFill>
              <a:srgbClr val="FF0000"/>
            </a:solidFill>
            <a:prstDash val="sysDash"/>
            <a:tailEnd type="arrow"/>
          </a:ln>
        </p:spPr>
        <p:style>
          <a:lnRef idx="2">
            <a:schemeClr val="accent1"/>
          </a:lnRef>
          <a:fillRef idx="0">
            <a:schemeClr val="accent1"/>
          </a:fillRef>
          <a:effectRef idx="1">
            <a:schemeClr val="accent1"/>
          </a:effectRef>
          <a:fontRef idx="minor">
            <a:schemeClr val="tx1"/>
          </a:fontRef>
        </p:style>
      </p:cxnSp>
      <p:sp>
        <p:nvSpPr>
          <p:cNvPr id="33" name="Freeform 32"/>
          <p:cNvSpPr/>
          <p:nvPr/>
        </p:nvSpPr>
        <p:spPr>
          <a:xfrm>
            <a:off x="4693274" y="3271501"/>
            <a:ext cx="240470" cy="1201429"/>
          </a:xfrm>
          <a:custGeom>
            <a:avLst/>
            <a:gdLst>
              <a:gd name="connsiteX0" fmla="*/ 0 w 393291"/>
              <a:gd name="connsiteY0" fmla="*/ 0 h 639097"/>
              <a:gd name="connsiteX1" fmla="*/ 8194 w 393291"/>
              <a:gd name="connsiteY1" fmla="*/ 639097 h 639097"/>
              <a:gd name="connsiteX2" fmla="*/ 393291 w 393291"/>
              <a:gd name="connsiteY2" fmla="*/ 639097 h 639097"/>
            </a:gdLst>
            <a:ahLst/>
            <a:cxnLst>
              <a:cxn ang="0">
                <a:pos x="connsiteX0" y="connsiteY0"/>
              </a:cxn>
              <a:cxn ang="0">
                <a:pos x="connsiteX1" y="connsiteY1"/>
              </a:cxn>
              <a:cxn ang="0">
                <a:pos x="connsiteX2" y="connsiteY2"/>
              </a:cxn>
            </a:cxnLst>
            <a:rect l="l" t="t" r="r" b="b"/>
            <a:pathLst>
              <a:path w="393291" h="639097">
                <a:moveTo>
                  <a:pt x="0" y="0"/>
                </a:moveTo>
                <a:lnTo>
                  <a:pt x="8194" y="639097"/>
                </a:lnTo>
                <a:lnTo>
                  <a:pt x="393291" y="639097"/>
                </a:lnTo>
              </a:path>
            </a:pathLst>
          </a:custGeom>
          <a:ln>
            <a:solidFill>
              <a:srgbClr val="FF0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500"/>
          </a:p>
        </p:txBody>
      </p:sp>
      <p:grpSp>
        <p:nvGrpSpPr>
          <p:cNvPr id="34" name="Group 33"/>
          <p:cNvGrpSpPr/>
          <p:nvPr/>
        </p:nvGrpSpPr>
        <p:grpSpPr>
          <a:xfrm>
            <a:off x="3839940" y="2976307"/>
            <a:ext cx="1424925" cy="310331"/>
            <a:chOff x="150566" y="3948227"/>
            <a:chExt cx="1899900" cy="413775"/>
          </a:xfrm>
        </p:grpSpPr>
        <p:sp>
          <p:nvSpPr>
            <p:cNvPr id="35" name="Rectangle 34"/>
            <p:cNvSpPr/>
            <p:nvPr/>
          </p:nvSpPr>
          <p:spPr>
            <a:xfrm>
              <a:off x="150566" y="3948227"/>
              <a:ext cx="968893" cy="413775"/>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00"/>
            </a:p>
          </p:txBody>
        </p:sp>
        <p:sp>
          <p:nvSpPr>
            <p:cNvPr id="37" name="Rectangle 36"/>
            <p:cNvSpPr/>
            <p:nvPr/>
          </p:nvSpPr>
          <p:spPr>
            <a:xfrm>
              <a:off x="1119459" y="3948227"/>
              <a:ext cx="931007" cy="413775"/>
            </a:xfrm>
            <a:prstGeom prst="rect">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50" b="1" i="1" dirty="0">
                  <a:solidFill>
                    <a:schemeClr val="tx1"/>
                  </a:solidFill>
                  <a:latin typeface="Times New Roman"/>
                  <a:cs typeface="Times New Roman"/>
                </a:rPr>
                <a:t>H’</a:t>
              </a:r>
              <a:endParaRPr lang="en-US" sz="1050" b="1" i="1" baseline="-25000" dirty="0">
                <a:solidFill>
                  <a:schemeClr val="tx1"/>
                </a:solidFill>
                <a:latin typeface="Times New Roman"/>
                <a:cs typeface="Times New Roman"/>
              </a:endParaRPr>
            </a:p>
          </p:txBody>
        </p:sp>
      </p:grpSp>
      <p:cxnSp>
        <p:nvCxnSpPr>
          <p:cNvPr id="41" name="Straight Connector 40"/>
          <p:cNvCxnSpPr/>
          <p:nvPr/>
        </p:nvCxnSpPr>
        <p:spPr>
          <a:xfrm>
            <a:off x="4319750" y="4202684"/>
            <a:ext cx="451718" cy="0"/>
          </a:xfrm>
          <a:prstGeom prst="line">
            <a:avLst/>
          </a:prstGeom>
          <a:ln w="19050" cmpd="sng">
            <a:solidFill>
              <a:schemeClr val="tx1"/>
            </a:solidFill>
            <a:prstDash val="dot"/>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29622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0" presetClass="path" presetSubtype="0" accel="50000" decel="50000" fill="hold" nodeType="clickEffect">
                                  <p:stCondLst>
                                    <p:cond delay="0"/>
                                  </p:stCondLst>
                                  <p:childTnLst>
                                    <p:animMotion origin="layout" path="M 0.0007 -0.0007 L 0.37858 0.00509 " pathEditMode="relative" rAng="0" ptsTypes="AA">
                                      <p:cBhvr>
                                        <p:cTn id="17" dur="1000" fill="hold"/>
                                        <p:tgtEl>
                                          <p:spTgt spid="29"/>
                                        </p:tgtEl>
                                        <p:attrNameLst>
                                          <p:attrName>ppt_x</p:attrName>
                                          <p:attrName>ppt_y</p:attrName>
                                        </p:attrNameLst>
                                      </p:cBhvr>
                                      <p:rCtr x="18886" y="278"/>
                                    </p:animMotion>
                                  </p:childTnLst>
                                </p:cTn>
                              </p:par>
                              <p:par>
                                <p:cTn id="18" presetID="10" presetClass="exit" presetSubtype="0" fill="hold" grpId="1" nodeType="withEffect">
                                  <p:stCondLst>
                                    <p:cond delay="0"/>
                                  </p:stCondLst>
                                  <p:childTnLst>
                                    <p:animEffect transition="out" filter="fade">
                                      <p:cBhvr>
                                        <p:cTn id="19" dur="500"/>
                                        <p:tgtEl>
                                          <p:spTgt spid="27"/>
                                        </p:tgtEl>
                                      </p:cBhvr>
                                    </p:animEffect>
                                    <p:set>
                                      <p:cBhvr>
                                        <p:cTn id="20" dur="1" fill="hold">
                                          <p:stCondLst>
                                            <p:cond delay="499"/>
                                          </p:stCondLst>
                                        </p:cTn>
                                        <p:tgtEl>
                                          <p:spTgt spid="27"/>
                                        </p:tgtEl>
                                        <p:attrNameLst>
                                          <p:attrName>style.visibility</p:attrName>
                                        </p:attrNameLst>
                                      </p:cBhvr>
                                      <p:to>
                                        <p:strVal val="hidden"/>
                                      </p:to>
                                    </p:se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wipe(left)">
                                      <p:cBhvr>
                                        <p:cTn id="24" dur="500"/>
                                        <p:tgtEl>
                                          <p:spTgt spid="33"/>
                                        </p:tgtEl>
                                      </p:cBhvr>
                                    </p:animEffect>
                                  </p:childTnLst>
                                </p:cTn>
                              </p:par>
                              <p:par>
                                <p:cTn id="25" presetID="22" presetClass="entr" presetSubtype="8"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left)">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nodeType="clickEffect">
                                  <p:stCondLst>
                                    <p:cond delay="0"/>
                                  </p:stCondLst>
                                  <p:childTnLst>
                                    <p:set>
                                      <p:cBhvr>
                                        <p:cTn id="31" dur="1" fill="hold">
                                          <p:stCondLst>
                                            <p:cond delay="0"/>
                                          </p:stCondLst>
                                        </p:cTn>
                                        <p:tgtEl>
                                          <p:spTgt spid="29"/>
                                        </p:tgtEl>
                                        <p:attrNameLst>
                                          <p:attrName>style.visibility</p:attrName>
                                        </p:attrNameLst>
                                      </p:cBhvr>
                                      <p:to>
                                        <p:strVal val="hidden"/>
                                      </p:to>
                                    </p:set>
                                  </p:childTnLst>
                                </p:cTn>
                              </p:par>
                              <p:par>
                                <p:cTn id="32" presetID="1" presetClass="exit" presetSubtype="0" fill="hold" nodeType="withEffect">
                                  <p:stCondLst>
                                    <p:cond delay="0"/>
                                  </p:stCondLst>
                                  <p:childTnLst>
                                    <p:set>
                                      <p:cBhvr>
                                        <p:cTn id="33" dur="1" fill="hold">
                                          <p:stCondLst>
                                            <p:cond delay="0"/>
                                          </p:stCondLst>
                                        </p:cTn>
                                        <p:tgtEl>
                                          <p:spTgt spid="18"/>
                                        </p:tgtEl>
                                        <p:attrNameLst>
                                          <p:attrName>style.visibility</p:attrName>
                                        </p:attrNameLst>
                                      </p:cBhvr>
                                      <p:to>
                                        <p:strVal val="hidden"/>
                                      </p:to>
                                    </p:set>
                                  </p:childTnLst>
                                </p:cTn>
                              </p:par>
                              <p:par>
                                <p:cTn id="34" presetID="1" presetClass="entr" presetSubtype="0" fill="hold" nodeType="withEffect">
                                  <p:stCondLst>
                                    <p:cond delay="0"/>
                                  </p:stCondLst>
                                  <p:childTnLst>
                                    <p:set>
                                      <p:cBhvr>
                                        <p:cTn id="35" dur="1" fill="hold">
                                          <p:stCondLst>
                                            <p:cond delay="0"/>
                                          </p:stCondLst>
                                        </p:cTn>
                                        <p:tgtEl>
                                          <p:spTgt spid="34"/>
                                        </p:tgtEl>
                                        <p:attrNameLst>
                                          <p:attrName>style.visibility</p:attrName>
                                        </p:attrNameLst>
                                      </p:cBhvr>
                                      <p:to>
                                        <p:strVal val="visible"/>
                                      </p:to>
                                    </p:set>
                                  </p:childTnLst>
                                </p:cTn>
                              </p:par>
                              <p:par>
                                <p:cTn id="36" presetID="1" presetClass="exit" presetSubtype="0" fill="hold" grpId="1" nodeType="withEffect">
                                  <p:stCondLst>
                                    <p:cond delay="0"/>
                                  </p:stCondLst>
                                  <p:childTnLst>
                                    <p:set>
                                      <p:cBhvr>
                                        <p:cTn id="37" dur="1" fill="hold">
                                          <p:stCondLst>
                                            <p:cond delay="0"/>
                                          </p:stCondLst>
                                        </p:cTn>
                                        <p:tgtEl>
                                          <p:spTgt spid="33"/>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0" presetClass="path" presetSubtype="0" accel="50000" decel="50000" fill="hold" nodeType="clickEffect">
                                  <p:stCondLst>
                                    <p:cond delay="0"/>
                                  </p:stCondLst>
                                  <p:childTnLst>
                                    <p:animMotion origin="layout" path="M 2.70439E-6 5.26145E-6 L 0.37858 -0.00601 " pathEditMode="relative" ptsTypes="AA">
                                      <p:cBhvr>
                                        <p:cTn id="41" dur="1000" fill="hold"/>
                                        <p:tgtEl>
                                          <p:spTgt spid="3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7" grpId="1" animBg="1"/>
      <p:bldP spid="33" grpId="0" animBg="1"/>
      <p:bldP spid="33"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OpenFlow Goals</a:t>
            </a:r>
            <a:br>
              <a:rPr lang="en-US" dirty="0"/>
            </a:br>
            <a:r>
              <a:rPr lang="en-US" sz="2000" dirty="0">
                <a:solidFill>
                  <a:schemeClr val="bg1">
                    <a:lumMod val="65000"/>
                  </a:schemeClr>
                </a:solidFill>
              </a:rPr>
              <a:t>(as described at the time)</a:t>
            </a:r>
            <a:endParaRPr lang="en-US" dirty="0">
              <a:solidFill>
                <a:schemeClr val="bg1">
                  <a:lumMod val="65000"/>
                </a:schemeClr>
              </a:solidFill>
            </a:endParaRPr>
          </a:p>
        </p:txBody>
      </p:sp>
      <p:sp>
        <p:nvSpPr>
          <p:cNvPr id="3" name="Content Placeholder 2"/>
          <p:cNvSpPr>
            <a:spLocks noGrp="1"/>
          </p:cNvSpPr>
          <p:nvPr>
            <p:ph idx="1"/>
          </p:nvPr>
        </p:nvSpPr>
        <p:spPr>
          <a:xfrm>
            <a:off x="1143000" y="1428750"/>
            <a:ext cx="6172200" cy="3394472"/>
          </a:xfrm>
        </p:spPr>
        <p:txBody>
          <a:bodyPr>
            <a:normAutofit fontScale="85000" lnSpcReduction="20000"/>
          </a:bodyPr>
          <a:lstStyle/>
          <a:p>
            <a:pPr marL="0" indent="0">
              <a:buNone/>
            </a:pPr>
            <a:r>
              <a:rPr lang="en-US" sz="2925" dirty="0"/>
              <a:t>Short-term, </a:t>
            </a:r>
            <a:r>
              <a:rPr lang="en-US" dirty="0">
                <a:solidFill>
                  <a:schemeClr val="bg1">
                    <a:lumMod val="65000"/>
                  </a:schemeClr>
                </a:solidFill>
              </a:rPr>
              <a:t>backward </a:t>
            </a:r>
            <a:r>
              <a:rPr lang="en-US" dirty="0" err="1">
                <a:solidFill>
                  <a:schemeClr val="bg1">
                    <a:lumMod val="65000"/>
                  </a:schemeClr>
                </a:solidFill>
              </a:rPr>
              <a:t>compatability</a:t>
            </a:r>
            <a:endParaRPr lang="en-US" sz="2625" dirty="0">
              <a:solidFill>
                <a:schemeClr val="bg1">
                  <a:lumMod val="65000"/>
                </a:schemeClr>
              </a:solidFill>
            </a:endParaRPr>
          </a:p>
          <a:p>
            <a:pPr marL="342900" lvl="1" indent="0">
              <a:buNone/>
            </a:pPr>
            <a:r>
              <a:rPr lang="en-US" b="1" dirty="0">
                <a:solidFill>
                  <a:srgbClr val="C0504D"/>
                </a:solidFill>
              </a:rPr>
              <a:t>Match</a:t>
            </a:r>
            <a:r>
              <a:rPr lang="en-US" dirty="0"/>
              <a:t>: include well-known header fields.</a:t>
            </a:r>
          </a:p>
          <a:p>
            <a:pPr marL="342900" lvl="1" indent="0">
              <a:buNone/>
            </a:pPr>
            <a:r>
              <a:rPr lang="en-US" b="1" dirty="0">
                <a:solidFill>
                  <a:srgbClr val="C0504D"/>
                </a:solidFill>
              </a:rPr>
              <a:t>Action</a:t>
            </a:r>
            <a:r>
              <a:rPr lang="en-US" dirty="0"/>
              <a:t>: necessary set for existing protocols.</a:t>
            </a:r>
          </a:p>
          <a:p>
            <a:pPr lvl="1">
              <a:buFont typeface="Wingdings" pitchFamily="2" charset="2"/>
              <a:buChar char="§"/>
            </a:pPr>
            <a:r>
              <a:rPr lang="en-US" dirty="0"/>
              <a:t>Support existing protocols on existing switch chips.</a:t>
            </a:r>
          </a:p>
          <a:p>
            <a:pPr marL="0" indent="0">
              <a:buNone/>
            </a:pPr>
            <a:endParaRPr lang="en-US" sz="3150" dirty="0"/>
          </a:p>
          <a:p>
            <a:pPr marL="0" indent="0">
              <a:buNone/>
            </a:pPr>
            <a:r>
              <a:rPr lang="en-US" sz="3150" dirty="0"/>
              <a:t>Long-term</a:t>
            </a:r>
          </a:p>
          <a:p>
            <a:pPr marL="342900" lvl="1" indent="0">
              <a:buNone/>
            </a:pPr>
            <a:r>
              <a:rPr lang="en-US" b="1" dirty="0">
                <a:solidFill>
                  <a:schemeClr val="accent2"/>
                </a:solidFill>
              </a:rPr>
              <a:t>Match</a:t>
            </a:r>
            <a:r>
              <a:rPr lang="en-US" dirty="0"/>
              <a:t>: Very general, not protocol specific. </a:t>
            </a:r>
          </a:p>
          <a:p>
            <a:pPr marL="342900" lvl="1" indent="0">
              <a:buNone/>
            </a:pPr>
            <a:r>
              <a:rPr lang="en-US" b="1" dirty="0">
                <a:solidFill>
                  <a:srgbClr val="C0504D"/>
                </a:solidFill>
              </a:rPr>
              <a:t>Action</a:t>
            </a:r>
            <a:r>
              <a:rPr lang="en-US" dirty="0"/>
              <a:t>: Small instruction set, not protocol specific.</a:t>
            </a:r>
          </a:p>
          <a:p>
            <a:pPr lvl="1">
              <a:buFont typeface="Wingdings" pitchFamily="2" charset="2"/>
              <a:buChar char="§"/>
            </a:pPr>
            <a:r>
              <a:rPr lang="en-US" dirty="0"/>
              <a:t>Make it easy to add new headers and actions.</a:t>
            </a:r>
          </a:p>
          <a:p>
            <a:pPr lvl="1">
              <a:buFont typeface="Wingdings" pitchFamily="2" charset="2"/>
              <a:buChar char="§"/>
            </a:pPr>
            <a:r>
              <a:rPr lang="en-US" dirty="0"/>
              <a:t>Any network (packet, circuit, radio).</a:t>
            </a:r>
          </a:p>
          <a:p>
            <a:pPr lvl="1">
              <a:buFont typeface="Wingdings" pitchFamily="2" charset="2"/>
              <a:buChar char="§"/>
            </a:pPr>
            <a:endParaRPr lang="en-US" dirty="0"/>
          </a:p>
          <a:p>
            <a:pPr lvl="1"/>
            <a:endParaRPr lang="en-US" dirty="0"/>
          </a:p>
        </p:txBody>
      </p:sp>
      <p:sp>
        <p:nvSpPr>
          <p:cNvPr id="5" name="TextBox 4">
            <a:extLst>
              <a:ext uri="{FF2B5EF4-FFF2-40B4-BE49-F238E27FC236}">
                <a16:creationId xmlns:a16="http://schemas.microsoft.com/office/drawing/2014/main" id="{B774C3F0-FD43-6942-8FE6-AD97F274392D}"/>
              </a:ext>
            </a:extLst>
          </p:cNvPr>
          <p:cNvSpPr txBox="1"/>
          <p:nvPr/>
        </p:nvSpPr>
        <p:spPr>
          <a:xfrm>
            <a:off x="5029200" y="2876550"/>
            <a:ext cx="3903633" cy="400110"/>
          </a:xfrm>
          <a:prstGeom prst="rect">
            <a:avLst/>
          </a:prstGeom>
          <a:solidFill>
            <a:schemeClr val="bg1">
              <a:lumMod val="95000"/>
            </a:schemeClr>
          </a:solidFill>
          <a:effectLst>
            <a:outerShdw blurRad="50800" dist="38100" dir="8100000" algn="tr" rotWithShape="0">
              <a:prstClr val="black">
                <a:alpha val="40000"/>
              </a:prstClr>
            </a:outerShdw>
          </a:effectLst>
        </p:spPr>
        <p:txBody>
          <a:bodyPr wrap="none" rtlCol="0">
            <a:spAutoFit/>
          </a:bodyPr>
          <a:lstStyle/>
          <a:p>
            <a:r>
              <a:rPr lang="en-US" dirty="0"/>
              <a:t>Q: How well was each goal met?</a:t>
            </a:r>
          </a:p>
        </p:txBody>
      </p:sp>
    </p:spTree>
    <p:extLst>
      <p:ext uri="{BB962C8B-B14F-4D97-AF65-F5344CB8AC3E}">
        <p14:creationId xmlns:p14="http://schemas.microsoft.com/office/powerpoint/2010/main" val="2066792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A393B-C91A-3B45-B09E-B0C635667DD1}"/>
              </a:ext>
            </a:extLst>
          </p:cNvPr>
          <p:cNvSpPr>
            <a:spLocks noGrp="1"/>
          </p:cNvSpPr>
          <p:nvPr>
            <p:ph type="title"/>
          </p:nvPr>
        </p:nvSpPr>
        <p:spPr/>
        <p:txBody>
          <a:bodyPr/>
          <a:lstStyle/>
          <a:p>
            <a:r>
              <a:rPr lang="en-US" dirty="0"/>
              <a:t>You said</a:t>
            </a:r>
          </a:p>
        </p:txBody>
      </p:sp>
      <p:sp>
        <p:nvSpPr>
          <p:cNvPr id="3" name="Content Placeholder 2">
            <a:extLst>
              <a:ext uri="{FF2B5EF4-FFF2-40B4-BE49-F238E27FC236}">
                <a16:creationId xmlns:a16="http://schemas.microsoft.com/office/drawing/2014/main" id="{07EEF1EF-D70C-384C-9F91-E97FDC645C3D}"/>
              </a:ext>
            </a:extLst>
          </p:cNvPr>
          <p:cNvSpPr>
            <a:spLocks noGrp="1"/>
          </p:cNvSpPr>
          <p:nvPr>
            <p:ph idx="1"/>
          </p:nvPr>
        </p:nvSpPr>
        <p:spPr/>
        <p:txBody>
          <a:bodyPr/>
          <a:lstStyle/>
          <a:p>
            <a:pPr marL="0" indent="0">
              <a:buNone/>
            </a:pPr>
            <a:r>
              <a:rPr lang="en-US" sz="2000" dirty="0">
                <a:solidFill>
                  <a:schemeClr val="accent2"/>
                </a:solidFill>
              </a:rPr>
              <a:t>Kathryn Rydberg </a:t>
            </a:r>
          </a:p>
          <a:p>
            <a:pPr marL="0" indent="0">
              <a:buNone/>
            </a:pPr>
            <a:r>
              <a:rPr lang="en-US" sz="2000" dirty="0"/>
              <a:t>How did the experiment of using OpenFlow in a few Stanford buildings go? Does more of the Stanford network now use OpenFlow? Is it prevalent at other universities now?   Does OpenFlow affect the performance of non-research traffic?</a:t>
            </a:r>
          </a:p>
        </p:txBody>
      </p:sp>
      <p:sp>
        <p:nvSpPr>
          <p:cNvPr id="4" name="Slide Number Placeholder 3">
            <a:extLst>
              <a:ext uri="{FF2B5EF4-FFF2-40B4-BE49-F238E27FC236}">
                <a16:creationId xmlns:a16="http://schemas.microsoft.com/office/drawing/2014/main" id="{D08ACBD8-9785-1A4A-BA60-178A57A44BCF}"/>
              </a:ext>
            </a:extLst>
          </p:cNvPr>
          <p:cNvSpPr>
            <a:spLocks noGrp="1"/>
          </p:cNvSpPr>
          <p:nvPr>
            <p:ph type="sldNum" sz="quarter" idx="10"/>
          </p:nvPr>
        </p:nvSpPr>
        <p:spPr/>
        <p:txBody>
          <a:bodyPr/>
          <a:lstStyle/>
          <a:p>
            <a:fld id="{5328B5F4-9676-1D47-98AA-AF6FFDAECEFB}" type="slidenum">
              <a:rPr lang="en-US" altLang="en-US" smtClean="0"/>
              <a:pPr/>
              <a:t>26</a:t>
            </a:fld>
            <a:endParaRPr lang="en-US" altLang="en-US"/>
          </a:p>
        </p:txBody>
      </p:sp>
    </p:spTree>
    <p:extLst>
      <p:ext uri="{BB962C8B-B14F-4D97-AF65-F5344CB8AC3E}">
        <p14:creationId xmlns:p14="http://schemas.microsoft.com/office/powerpoint/2010/main" val="21855443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OpenFlow: Control Abstraction</a:t>
            </a:r>
          </a:p>
        </p:txBody>
      </p:sp>
      <p:sp>
        <p:nvSpPr>
          <p:cNvPr id="3" name="Content Placeholder 2"/>
          <p:cNvSpPr>
            <a:spLocks noGrp="1"/>
          </p:cNvSpPr>
          <p:nvPr>
            <p:ph idx="1"/>
          </p:nvPr>
        </p:nvSpPr>
        <p:spPr>
          <a:xfrm>
            <a:off x="1409580" y="1428750"/>
            <a:ext cx="6324839" cy="2855243"/>
          </a:xfrm>
        </p:spPr>
        <p:txBody>
          <a:bodyPr>
            <a:normAutofit/>
          </a:bodyPr>
          <a:lstStyle/>
          <a:p>
            <a:pPr marL="342900" lvl="1" indent="-334963">
              <a:buSzPct val="90000"/>
              <a:buFont typeface="+mj-lt"/>
              <a:buAutoNum type="arabicPeriod"/>
            </a:pPr>
            <a:r>
              <a:rPr lang="en-US" dirty="0">
                <a:solidFill>
                  <a:schemeClr val="tx1"/>
                </a:solidFill>
              </a:rPr>
              <a:t>Control plane can run on modern servers</a:t>
            </a:r>
          </a:p>
          <a:p>
            <a:pPr marL="342900" lvl="1" indent="-334963">
              <a:buSzPct val="90000"/>
              <a:buFont typeface="+mj-lt"/>
              <a:buAutoNum type="arabicPeriod"/>
            </a:pPr>
            <a:r>
              <a:rPr lang="en-US" dirty="0">
                <a:solidFill>
                  <a:schemeClr val="tx1"/>
                </a:solidFill>
              </a:rPr>
              <a:t>Can adopt software engineering best-practices</a:t>
            </a:r>
          </a:p>
          <a:p>
            <a:pPr marL="342900" lvl="1" indent="-334963">
              <a:buSzPct val="90000"/>
              <a:buFont typeface="+mj-lt"/>
              <a:buAutoNum type="arabicPeriod"/>
            </a:pPr>
            <a:r>
              <a:rPr lang="en-US" dirty="0">
                <a:solidFill>
                  <a:schemeClr val="tx1"/>
                </a:solidFill>
              </a:rPr>
              <a:t>Easier to add new control programs</a:t>
            </a:r>
          </a:p>
          <a:p>
            <a:pPr marL="342900" lvl="1" indent="-334963">
              <a:buSzPct val="90000"/>
              <a:buFont typeface="+mj-lt"/>
              <a:buAutoNum type="arabicPeriod"/>
            </a:pPr>
            <a:r>
              <a:rPr lang="en-US" dirty="0">
                <a:solidFill>
                  <a:schemeClr val="tx1"/>
                </a:solidFill>
              </a:rPr>
              <a:t>…or customize locally</a:t>
            </a:r>
          </a:p>
          <a:p>
            <a:pPr marL="342900" lvl="1" indent="-334963">
              <a:buSzPct val="90000"/>
              <a:buFont typeface="+mj-lt"/>
              <a:buAutoNum type="arabicPeriod"/>
            </a:pPr>
            <a:r>
              <a:rPr lang="en-US" dirty="0">
                <a:solidFill>
                  <a:schemeClr val="tx1"/>
                </a:solidFill>
              </a:rPr>
              <a:t>Solve distributed systems problem </a:t>
            </a:r>
            <a:r>
              <a:rPr lang="en-US" u="sng" dirty="0">
                <a:solidFill>
                  <a:schemeClr val="tx1"/>
                </a:solidFill>
              </a:rPr>
              <a:t>once</a:t>
            </a:r>
            <a:r>
              <a:rPr lang="en-US" dirty="0">
                <a:solidFill>
                  <a:schemeClr val="tx1"/>
                </a:solidFill>
              </a:rPr>
              <a:t>, </a:t>
            </a:r>
            <a:br>
              <a:rPr lang="en-US" dirty="0">
                <a:solidFill>
                  <a:schemeClr val="tx1"/>
                </a:solidFill>
              </a:rPr>
            </a:br>
            <a:r>
              <a:rPr lang="en-US" dirty="0">
                <a:solidFill>
                  <a:schemeClr val="tx1"/>
                </a:solidFill>
              </a:rPr>
              <a:t>rather than for every protocol</a:t>
            </a:r>
          </a:p>
          <a:p>
            <a:pPr marL="600075" lvl="1" indent="-300038"/>
            <a:endParaRPr lang="en-US" dirty="0"/>
          </a:p>
        </p:txBody>
      </p:sp>
    </p:spTree>
    <p:extLst>
      <p:ext uri="{BB962C8B-B14F-4D97-AF65-F5344CB8AC3E}">
        <p14:creationId xmlns:p14="http://schemas.microsoft.com/office/powerpoint/2010/main" val="945380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C0242CF-D62D-6247-B458-CE44188B8D92}"/>
              </a:ext>
            </a:extLst>
          </p:cNvPr>
          <p:cNvSpPr/>
          <p:nvPr/>
        </p:nvSpPr>
        <p:spPr>
          <a:xfrm>
            <a:off x="2976845" y="1395133"/>
            <a:ext cx="839544" cy="369023"/>
          </a:xfrm>
          <a:prstGeom prst="roundRect">
            <a:avLst/>
          </a:prstGeom>
          <a:gradFill>
            <a:gsLst>
              <a:gs pos="0">
                <a:schemeClr val="accent6">
                  <a:tint val="100000"/>
                  <a:shade val="100000"/>
                  <a:satMod val="130000"/>
                  <a:alpha val="60000"/>
                </a:schemeClr>
              </a:gs>
              <a:gs pos="100000">
                <a:schemeClr val="accent6">
                  <a:tint val="50000"/>
                  <a:shade val="100000"/>
                  <a:satMod val="350000"/>
                  <a:alpha val="45000"/>
                </a:schemeClr>
              </a:gs>
            </a:gsLst>
          </a:gra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200" dirty="0">
                <a:solidFill>
                  <a:srgbClr val="FFFFFF"/>
                </a:solidFill>
                <a:latin typeface="+mj-lt"/>
              </a:rPr>
              <a:t>Control</a:t>
            </a:r>
          </a:p>
          <a:p>
            <a:pPr algn="ctr">
              <a:defRPr/>
            </a:pPr>
            <a:r>
              <a:rPr lang="en-US" sz="1200" dirty="0">
                <a:solidFill>
                  <a:srgbClr val="FFFFFF"/>
                </a:solidFill>
                <a:latin typeface="+mj-lt"/>
              </a:rPr>
              <a:t>Program</a:t>
            </a:r>
          </a:p>
        </p:txBody>
      </p:sp>
      <p:cxnSp>
        <p:nvCxnSpPr>
          <p:cNvPr id="44" name="Straight Connector 43">
            <a:extLst>
              <a:ext uri="{FF2B5EF4-FFF2-40B4-BE49-F238E27FC236}">
                <a16:creationId xmlns:a16="http://schemas.microsoft.com/office/drawing/2014/main" id="{FCFD6F1A-492F-3C41-B280-52E0FAE4739C}"/>
              </a:ext>
            </a:extLst>
          </p:cNvPr>
          <p:cNvCxnSpPr>
            <a:cxnSpLocks noChangeShapeType="1"/>
          </p:cNvCxnSpPr>
          <p:nvPr/>
        </p:nvCxnSpPr>
        <p:spPr bwMode="auto">
          <a:xfrm flipV="1">
            <a:off x="2630092" y="3321844"/>
            <a:ext cx="1250156" cy="957263"/>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6" name="Straight Connector 45">
            <a:extLst>
              <a:ext uri="{FF2B5EF4-FFF2-40B4-BE49-F238E27FC236}">
                <a16:creationId xmlns:a16="http://schemas.microsoft.com/office/drawing/2014/main" id="{08C24A71-CD7B-204B-8813-4E46D5C37B1B}"/>
              </a:ext>
            </a:extLst>
          </p:cNvPr>
          <p:cNvCxnSpPr>
            <a:cxnSpLocks noChangeShapeType="1"/>
          </p:cNvCxnSpPr>
          <p:nvPr/>
        </p:nvCxnSpPr>
        <p:spPr bwMode="auto">
          <a:xfrm>
            <a:off x="4038600" y="3223024"/>
            <a:ext cx="991791" cy="62984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8" name="Straight Connector 47">
            <a:extLst>
              <a:ext uri="{FF2B5EF4-FFF2-40B4-BE49-F238E27FC236}">
                <a16:creationId xmlns:a16="http://schemas.microsoft.com/office/drawing/2014/main" id="{2DE6B7E0-379C-9C48-ABD1-FC4348527A7F}"/>
              </a:ext>
            </a:extLst>
          </p:cNvPr>
          <p:cNvCxnSpPr>
            <a:cxnSpLocks noChangeShapeType="1"/>
          </p:cNvCxnSpPr>
          <p:nvPr/>
        </p:nvCxnSpPr>
        <p:spPr bwMode="auto">
          <a:xfrm flipV="1">
            <a:off x="4117181" y="4279106"/>
            <a:ext cx="1152525" cy="633413"/>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50" name="Straight Connector 49">
            <a:extLst>
              <a:ext uri="{FF2B5EF4-FFF2-40B4-BE49-F238E27FC236}">
                <a16:creationId xmlns:a16="http://schemas.microsoft.com/office/drawing/2014/main" id="{02A64D40-4479-6B4F-A77E-4E4EB8EE8234}"/>
              </a:ext>
            </a:extLst>
          </p:cNvPr>
          <p:cNvCxnSpPr>
            <a:cxnSpLocks noChangeShapeType="1"/>
          </p:cNvCxnSpPr>
          <p:nvPr/>
        </p:nvCxnSpPr>
        <p:spPr bwMode="auto">
          <a:xfrm>
            <a:off x="2156222" y="4686301"/>
            <a:ext cx="1256109" cy="226219"/>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52" name="Straight Connector 51">
            <a:extLst>
              <a:ext uri="{FF2B5EF4-FFF2-40B4-BE49-F238E27FC236}">
                <a16:creationId xmlns:a16="http://schemas.microsoft.com/office/drawing/2014/main" id="{A1CAA4C0-EE7E-1543-86B9-A23332DD3A4C}"/>
              </a:ext>
            </a:extLst>
          </p:cNvPr>
          <p:cNvCxnSpPr>
            <a:cxnSpLocks noChangeShapeType="1"/>
          </p:cNvCxnSpPr>
          <p:nvPr/>
        </p:nvCxnSpPr>
        <p:spPr bwMode="auto">
          <a:xfrm flipV="1">
            <a:off x="5603082" y="3643312"/>
            <a:ext cx="1075135" cy="425054"/>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67" name="Rounded Rectangle 66">
            <a:extLst>
              <a:ext uri="{FF2B5EF4-FFF2-40B4-BE49-F238E27FC236}">
                <a16:creationId xmlns:a16="http://schemas.microsoft.com/office/drawing/2014/main" id="{4DEBD61B-0CB9-7647-B14E-B4FB31BF9C1D}"/>
              </a:ext>
            </a:extLst>
          </p:cNvPr>
          <p:cNvSpPr/>
          <p:nvPr/>
        </p:nvSpPr>
        <p:spPr>
          <a:xfrm>
            <a:off x="4452938" y="1392736"/>
            <a:ext cx="908867" cy="369023"/>
          </a:xfrm>
          <a:prstGeom prst="roundRect">
            <a:avLst/>
          </a:prstGeom>
          <a:gradFill>
            <a:gsLst>
              <a:gs pos="0">
                <a:schemeClr val="accent6">
                  <a:tint val="100000"/>
                  <a:shade val="100000"/>
                  <a:satMod val="130000"/>
                  <a:alpha val="60000"/>
                </a:schemeClr>
              </a:gs>
              <a:gs pos="100000">
                <a:schemeClr val="accent6">
                  <a:tint val="50000"/>
                  <a:shade val="100000"/>
                  <a:satMod val="350000"/>
                  <a:alpha val="45000"/>
                </a:schemeClr>
              </a:gs>
            </a:gsLst>
          </a:gra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200" dirty="0">
                <a:solidFill>
                  <a:srgbClr val="FFFFFF"/>
                </a:solidFill>
              </a:rPr>
              <a:t>Control</a:t>
            </a:r>
          </a:p>
          <a:p>
            <a:pPr algn="ctr">
              <a:defRPr/>
            </a:pPr>
            <a:r>
              <a:rPr lang="en-US" sz="1200" dirty="0">
                <a:solidFill>
                  <a:srgbClr val="FFFFFF"/>
                </a:solidFill>
              </a:rPr>
              <a:t>Program</a:t>
            </a:r>
          </a:p>
        </p:txBody>
      </p:sp>
      <p:cxnSp>
        <p:nvCxnSpPr>
          <p:cNvPr id="70" name="Straight Connector 69">
            <a:extLst>
              <a:ext uri="{FF2B5EF4-FFF2-40B4-BE49-F238E27FC236}">
                <a16:creationId xmlns:a16="http://schemas.microsoft.com/office/drawing/2014/main" id="{C5E8FEAB-CDEA-104A-8594-EFB1E4512A66}"/>
              </a:ext>
            </a:extLst>
          </p:cNvPr>
          <p:cNvCxnSpPr>
            <a:cxnSpLocks noChangeShapeType="1"/>
          </p:cNvCxnSpPr>
          <p:nvPr/>
        </p:nvCxnSpPr>
        <p:spPr bwMode="auto">
          <a:xfrm rot="16200000" flipH="1">
            <a:off x="803078" y="3192662"/>
            <a:ext cx="2082403" cy="0"/>
          </a:xfrm>
          <a:prstGeom prst="line">
            <a:avLst/>
          </a:prstGeom>
          <a:noFill/>
          <a:ln w="25400">
            <a:solidFill>
              <a:schemeClr val="accent1"/>
            </a:solidFill>
            <a:prstDash val="dot"/>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71" name="Straight Connector 70">
            <a:extLst>
              <a:ext uri="{FF2B5EF4-FFF2-40B4-BE49-F238E27FC236}">
                <a16:creationId xmlns:a16="http://schemas.microsoft.com/office/drawing/2014/main" id="{1CAEF24D-55AD-DF49-ACDB-440483499EA7}"/>
              </a:ext>
            </a:extLst>
          </p:cNvPr>
          <p:cNvCxnSpPr>
            <a:cxnSpLocks noChangeShapeType="1"/>
          </p:cNvCxnSpPr>
          <p:nvPr/>
        </p:nvCxnSpPr>
        <p:spPr bwMode="auto">
          <a:xfrm rot="5400000">
            <a:off x="3270647" y="2521744"/>
            <a:ext cx="741759" cy="1191"/>
          </a:xfrm>
          <a:prstGeom prst="line">
            <a:avLst/>
          </a:prstGeom>
          <a:noFill/>
          <a:ln w="25400">
            <a:solidFill>
              <a:schemeClr val="accent1"/>
            </a:solidFill>
            <a:prstDash val="dot"/>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73" name="Straight Connector 72">
            <a:extLst>
              <a:ext uri="{FF2B5EF4-FFF2-40B4-BE49-F238E27FC236}">
                <a16:creationId xmlns:a16="http://schemas.microsoft.com/office/drawing/2014/main" id="{5269526E-DB69-3F42-8386-4229C37A9C02}"/>
              </a:ext>
            </a:extLst>
          </p:cNvPr>
          <p:cNvCxnSpPr>
            <a:cxnSpLocks noChangeShapeType="1"/>
          </p:cNvCxnSpPr>
          <p:nvPr/>
        </p:nvCxnSpPr>
        <p:spPr bwMode="auto">
          <a:xfrm rot="5400000">
            <a:off x="4419601" y="3001566"/>
            <a:ext cx="1701403" cy="1191"/>
          </a:xfrm>
          <a:prstGeom prst="line">
            <a:avLst/>
          </a:prstGeom>
          <a:noFill/>
          <a:ln w="25400">
            <a:solidFill>
              <a:schemeClr val="accent1"/>
            </a:solidFill>
            <a:prstDash val="dot"/>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75" name="Straight Connector 74">
            <a:extLst>
              <a:ext uri="{FF2B5EF4-FFF2-40B4-BE49-F238E27FC236}">
                <a16:creationId xmlns:a16="http://schemas.microsoft.com/office/drawing/2014/main" id="{42EEC89D-3FD0-6249-ADDA-E0891BA60DC6}"/>
              </a:ext>
            </a:extLst>
          </p:cNvPr>
          <p:cNvCxnSpPr>
            <a:cxnSpLocks noChangeShapeType="1"/>
          </p:cNvCxnSpPr>
          <p:nvPr/>
        </p:nvCxnSpPr>
        <p:spPr bwMode="auto">
          <a:xfrm rot="5400000">
            <a:off x="6142435" y="2687241"/>
            <a:ext cx="1070372" cy="1191"/>
          </a:xfrm>
          <a:prstGeom prst="line">
            <a:avLst/>
          </a:prstGeom>
          <a:noFill/>
          <a:ln w="25400">
            <a:solidFill>
              <a:schemeClr val="accent1"/>
            </a:solidFill>
            <a:prstDash val="dot"/>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79" name="Rounded Rectangle 78">
            <a:extLst>
              <a:ext uri="{FF2B5EF4-FFF2-40B4-BE49-F238E27FC236}">
                <a16:creationId xmlns:a16="http://schemas.microsoft.com/office/drawing/2014/main" id="{27FBC5BC-8680-C347-8AA5-D7A5E5819FF0}"/>
              </a:ext>
            </a:extLst>
          </p:cNvPr>
          <p:cNvSpPr/>
          <p:nvPr/>
        </p:nvSpPr>
        <p:spPr>
          <a:xfrm>
            <a:off x="1758950" y="1839186"/>
            <a:ext cx="4997450" cy="312233"/>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800" dirty="0">
                <a:solidFill>
                  <a:srgbClr val="FFFFFF"/>
                </a:solidFill>
                <a:latin typeface="+mj-lt"/>
              </a:rPr>
              <a:t>Network OS</a:t>
            </a:r>
          </a:p>
        </p:txBody>
      </p:sp>
      <p:grpSp>
        <p:nvGrpSpPr>
          <p:cNvPr id="2" name="Group 119">
            <a:extLst>
              <a:ext uri="{FF2B5EF4-FFF2-40B4-BE49-F238E27FC236}">
                <a16:creationId xmlns:a16="http://schemas.microsoft.com/office/drawing/2014/main" id="{E61DAB5A-00C2-D448-93E1-9FB29E27A831}"/>
              </a:ext>
            </a:extLst>
          </p:cNvPr>
          <p:cNvGrpSpPr>
            <a:grpSpLocks/>
          </p:cNvGrpSpPr>
          <p:nvPr/>
        </p:nvGrpSpPr>
        <p:grpSpPr bwMode="auto">
          <a:xfrm>
            <a:off x="3880247" y="2152651"/>
            <a:ext cx="3390900" cy="740569"/>
            <a:chOff x="3650213" y="1672972"/>
            <a:chExt cx="4521413" cy="673471"/>
          </a:xfrm>
        </p:grpSpPr>
        <p:sp>
          <p:nvSpPr>
            <p:cNvPr id="101" name="Right Brace 100">
              <a:extLst>
                <a:ext uri="{FF2B5EF4-FFF2-40B4-BE49-F238E27FC236}">
                  <a16:creationId xmlns:a16="http://schemas.microsoft.com/office/drawing/2014/main" id="{16758E9C-CA5C-0147-B322-A536809E6253}"/>
                </a:ext>
              </a:extLst>
            </p:cNvPr>
            <p:cNvSpPr>
              <a:spLocks/>
            </p:cNvSpPr>
            <p:nvPr/>
          </p:nvSpPr>
          <p:spPr bwMode="auto">
            <a:xfrm>
              <a:off x="3650213" y="1672972"/>
              <a:ext cx="219085" cy="673471"/>
            </a:xfrm>
            <a:prstGeom prst="rightBrace">
              <a:avLst>
                <a:gd name="adj1" fmla="val 31523"/>
                <a:gd name="adj2" fmla="val 50000"/>
              </a:avLst>
            </a:prstGeom>
            <a:noFill/>
            <a:ln w="25400">
              <a:solidFill>
                <a:schemeClr val="tx1"/>
              </a:solidFill>
              <a:round/>
              <a:headEnd/>
              <a:tailEnd/>
            </a:ln>
            <a:effectLst>
              <a:outerShdw blurRad="40000" dist="20000" dir="5400000" rotWithShape="0">
                <a:srgbClr val="808080">
                  <a:alpha val="68999"/>
                </a:srgbClr>
              </a:outerShdw>
            </a:effectLst>
            <a:extLst>
              <a:ext uri="{909E8E84-426E-40DD-AFC4-6F175D3DCCD1}">
                <a14:hiddenFill xmlns:a14="http://schemas.microsoft.com/office/drawing/2010/main">
                  <a:solidFill>
                    <a:srgbClr val="FFFFFF"/>
                  </a:solidFill>
                </a14:hiddenFill>
              </a:ext>
            </a:extLst>
          </p:spPr>
          <p:txBody>
            <a:bodyPr anchor="ctr"/>
            <a:lstStyle/>
            <a:p>
              <a:pPr algn="ctr">
                <a:defRPr/>
              </a:pPr>
              <a:endParaRPr lang="en-US" sz="1500">
                <a:latin typeface="+mj-lt"/>
              </a:endParaRPr>
            </a:p>
          </p:txBody>
        </p:sp>
        <p:sp>
          <p:nvSpPr>
            <p:cNvPr id="81955" name="TextBox 101">
              <a:extLst>
                <a:ext uri="{FF2B5EF4-FFF2-40B4-BE49-F238E27FC236}">
                  <a16:creationId xmlns:a16="http://schemas.microsoft.com/office/drawing/2014/main" id="{9B370941-5154-EB40-A1BD-B8EB443D2606}"/>
                </a:ext>
              </a:extLst>
            </p:cNvPr>
            <p:cNvSpPr txBox="1">
              <a:spLocks noChangeArrowheads="1"/>
            </p:cNvSpPr>
            <p:nvPr/>
          </p:nvSpPr>
          <p:spPr bwMode="auto">
            <a:xfrm>
              <a:off x="3861360" y="1810482"/>
              <a:ext cx="4310266" cy="4758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400" dirty="0">
                  <a:latin typeface="Calibri" panose="020F0502020204030204" pitchFamily="34" charset="0"/>
                </a:rPr>
                <a:t>1. Open interface to packet forwarding </a:t>
              </a:r>
              <a:br>
                <a:rPr lang="en-US" altLang="en-US" sz="1400" dirty="0">
                  <a:latin typeface="Calibri" panose="020F0502020204030204" pitchFamily="34" charset="0"/>
                </a:rPr>
              </a:br>
              <a:r>
                <a:rPr lang="en-US" altLang="en-US" sz="1400" dirty="0">
                  <a:latin typeface="Calibri" panose="020F0502020204030204" pitchFamily="34" charset="0"/>
                </a:rPr>
                <a:t>    (e.g. </a:t>
              </a:r>
              <a:r>
                <a:rPr lang="en-US" altLang="en-US" sz="1400" dirty="0" err="1">
                  <a:latin typeface="Calibri" panose="020F0502020204030204" pitchFamily="34" charset="0"/>
                </a:rPr>
                <a:t>OpenFlow</a:t>
              </a:r>
              <a:r>
                <a:rPr lang="en-US" altLang="en-US" sz="1400" dirty="0">
                  <a:latin typeface="Calibri" panose="020F0502020204030204" pitchFamily="34" charset="0"/>
                </a:rPr>
                <a:t>)</a:t>
              </a:r>
            </a:p>
          </p:txBody>
        </p:sp>
      </p:grpSp>
      <p:grpSp>
        <p:nvGrpSpPr>
          <p:cNvPr id="3" name="Group 121">
            <a:extLst>
              <a:ext uri="{FF2B5EF4-FFF2-40B4-BE49-F238E27FC236}">
                <a16:creationId xmlns:a16="http://schemas.microsoft.com/office/drawing/2014/main" id="{8EFE971E-FB18-7444-871D-48DC9A85D372}"/>
              </a:ext>
            </a:extLst>
          </p:cNvPr>
          <p:cNvGrpSpPr>
            <a:grpSpLocks/>
          </p:cNvGrpSpPr>
          <p:nvPr/>
        </p:nvGrpSpPr>
        <p:grpSpPr bwMode="auto">
          <a:xfrm>
            <a:off x="1413274" y="1071563"/>
            <a:ext cx="4106465" cy="733425"/>
            <a:chOff x="360953" y="231801"/>
            <a:chExt cx="5475244" cy="977815"/>
          </a:xfrm>
        </p:grpSpPr>
        <p:cxnSp>
          <p:nvCxnSpPr>
            <p:cNvPr id="109" name="Straight Connector 108">
              <a:extLst>
                <a:ext uri="{FF2B5EF4-FFF2-40B4-BE49-F238E27FC236}">
                  <a16:creationId xmlns:a16="http://schemas.microsoft.com/office/drawing/2014/main" id="{1F8C1CB1-86FB-A047-AC4D-97013FF76A28}"/>
                </a:ext>
              </a:extLst>
            </p:cNvPr>
            <p:cNvCxnSpPr>
              <a:cxnSpLocks noChangeShapeType="1"/>
            </p:cNvCxnSpPr>
            <p:nvPr/>
          </p:nvCxnSpPr>
          <p:spPr bwMode="auto">
            <a:xfrm>
              <a:off x="2227838" y="1208029"/>
              <a:ext cx="3608359" cy="1587"/>
            </a:xfrm>
            <a:prstGeom prst="line">
              <a:avLst/>
            </a:prstGeom>
            <a:noFill/>
            <a:ln w="25400">
              <a:solidFill>
                <a:srgbClr val="000000"/>
              </a:solidFill>
              <a:prstDash val="sysDash"/>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29740" name="TextBox 109">
              <a:extLst>
                <a:ext uri="{FF2B5EF4-FFF2-40B4-BE49-F238E27FC236}">
                  <a16:creationId xmlns:a16="http://schemas.microsoft.com/office/drawing/2014/main" id="{CC96B54B-F2C7-F547-8FDE-0B7E8ED3361B}"/>
                </a:ext>
              </a:extLst>
            </p:cNvPr>
            <p:cNvSpPr txBox="1">
              <a:spLocks noChangeArrowheads="1"/>
            </p:cNvSpPr>
            <p:nvPr/>
          </p:nvSpPr>
          <p:spPr bwMode="auto">
            <a:xfrm>
              <a:off x="360953" y="231801"/>
              <a:ext cx="2870422" cy="410334"/>
            </a:xfrm>
            <a:prstGeom prst="rect">
              <a:avLst/>
            </a:prstGeom>
            <a:noFill/>
            <a:ln w="9525">
              <a:noFill/>
              <a:miter lim="800000"/>
              <a:headEnd/>
              <a:tailEnd/>
            </a:ln>
          </p:spPr>
          <p:txBody>
            <a:bodyPr wrap="none">
              <a:spAutoFit/>
            </a:bodyPr>
            <a:lstStyle/>
            <a:p>
              <a:pPr>
                <a:defRPr/>
              </a:pPr>
              <a:r>
                <a:rPr lang="en-US" sz="1400" dirty="0">
                  <a:latin typeface="+mj-lt"/>
                  <a:ea typeface="ＭＳ Ｐゴシック" charset="-128"/>
                  <a:cs typeface="ＭＳ Ｐゴシック" charset="-128"/>
                </a:rPr>
                <a:t>3. Well-defined open API</a:t>
              </a:r>
            </a:p>
          </p:txBody>
        </p:sp>
        <p:cxnSp>
          <p:nvCxnSpPr>
            <p:cNvPr id="113" name="Straight Connector 112">
              <a:extLst>
                <a:ext uri="{FF2B5EF4-FFF2-40B4-BE49-F238E27FC236}">
                  <a16:creationId xmlns:a16="http://schemas.microsoft.com/office/drawing/2014/main" id="{6D49944D-866C-254B-B843-D5AE4D0D3CFC}"/>
                </a:ext>
              </a:extLst>
            </p:cNvPr>
            <p:cNvCxnSpPr>
              <a:cxnSpLocks noChangeShapeType="1"/>
              <a:endCxn id="29740" idx="2"/>
            </p:cNvCxnSpPr>
            <p:nvPr/>
          </p:nvCxnSpPr>
          <p:spPr bwMode="auto">
            <a:xfrm flipH="1" flipV="1">
              <a:off x="1796164" y="642135"/>
              <a:ext cx="431675" cy="565897"/>
            </a:xfrm>
            <a:prstGeom prst="line">
              <a:avLst/>
            </a:prstGeom>
            <a:noFill/>
            <a:ln w="25400">
              <a:solidFill>
                <a:srgbClr val="000000"/>
              </a:solidFill>
              <a:prstDash val="sysDash"/>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grpSp>
        <p:nvGrpSpPr>
          <p:cNvPr id="4" name="Group 120">
            <a:extLst>
              <a:ext uri="{FF2B5EF4-FFF2-40B4-BE49-F238E27FC236}">
                <a16:creationId xmlns:a16="http://schemas.microsoft.com/office/drawing/2014/main" id="{DAF5B1D3-4263-E344-8EBB-C71BA3D11950}"/>
              </a:ext>
            </a:extLst>
          </p:cNvPr>
          <p:cNvGrpSpPr>
            <a:grpSpLocks/>
          </p:cNvGrpSpPr>
          <p:nvPr/>
        </p:nvGrpSpPr>
        <p:grpSpPr bwMode="auto">
          <a:xfrm>
            <a:off x="6615169" y="961459"/>
            <a:ext cx="2602706" cy="1033844"/>
            <a:chOff x="5979115" y="-1181624"/>
            <a:chExt cx="3468744" cy="1377669"/>
          </a:xfrm>
        </p:grpSpPr>
        <p:sp>
          <p:nvSpPr>
            <p:cNvPr id="29737" name="TextBox 103">
              <a:extLst>
                <a:ext uri="{FF2B5EF4-FFF2-40B4-BE49-F238E27FC236}">
                  <a16:creationId xmlns:a16="http://schemas.microsoft.com/office/drawing/2014/main" id="{C6C933A1-9D9A-B149-9E56-889FC158A6CC}"/>
                </a:ext>
              </a:extLst>
            </p:cNvPr>
            <p:cNvSpPr txBox="1">
              <a:spLocks noChangeArrowheads="1"/>
            </p:cNvSpPr>
            <p:nvPr/>
          </p:nvSpPr>
          <p:spPr bwMode="auto">
            <a:xfrm>
              <a:off x="5979115" y="-1181624"/>
              <a:ext cx="3468744" cy="984321"/>
            </a:xfrm>
            <a:prstGeom prst="rect">
              <a:avLst/>
            </a:prstGeom>
            <a:noFill/>
            <a:ln w="9525">
              <a:noFill/>
              <a:miter lim="800000"/>
              <a:headEnd/>
              <a:tailEnd/>
            </a:ln>
          </p:spPr>
          <p:txBody>
            <a:bodyPr>
              <a:spAutoFit/>
            </a:bodyPr>
            <a:lstStyle/>
            <a:p>
              <a:pPr algn="ctr">
                <a:defRPr/>
              </a:pPr>
              <a:r>
                <a:rPr lang="en-US" sz="1400" dirty="0">
                  <a:latin typeface="+mj-lt"/>
                  <a:ea typeface="ＭＳ Ｐゴシック" charset="-128"/>
                  <a:cs typeface="ＭＳ Ｐゴシック" charset="-128"/>
                </a:rPr>
                <a:t>2. At least one Network OS</a:t>
              </a:r>
              <a:br>
                <a:rPr lang="en-US" sz="1400" dirty="0">
                  <a:latin typeface="+mj-lt"/>
                  <a:ea typeface="ＭＳ Ｐゴシック" charset="-128"/>
                  <a:cs typeface="ＭＳ Ｐゴシック" charset="-128"/>
                </a:rPr>
              </a:br>
              <a:r>
                <a:rPr lang="en-US" sz="1400" dirty="0">
                  <a:latin typeface="+mj-lt"/>
                  <a:ea typeface="ＭＳ Ｐゴシック" charset="-128"/>
                  <a:cs typeface="ＭＳ Ｐゴシック" charset="-128"/>
                </a:rPr>
                <a:t>probably many.</a:t>
              </a:r>
              <a:br>
                <a:rPr lang="en-US" sz="1400" dirty="0">
                  <a:latin typeface="+mj-lt"/>
                  <a:ea typeface="ＭＳ Ｐゴシック" charset="-128"/>
                  <a:cs typeface="ＭＳ Ｐゴシック" charset="-128"/>
                </a:rPr>
              </a:br>
              <a:r>
                <a:rPr lang="en-US" sz="1400" dirty="0">
                  <a:latin typeface="+mj-lt"/>
                  <a:ea typeface="ＭＳ Ｐゴシック" charset="-128"/>
                  <a:cs typeface="ＭＳ Ｐゴシック" charset="-128"/>
                </a:rPr>
                <a:t>Open- and closed-source</a:t>
              </a:r>
            </a:p>
          </p:txBody>
        </p:sp>
        <p:cxnSp>
          <p:nvCxnSpPr>
            <p:cNvPr id="119" name="Straight Arrow Connector 118">
              <a:extLst>
                <a:ext uri="{FF2B5EF4-FFF2-40B4-BE49-F238E27FC236}">
                  <a16:creationId xmlns:a16="http://schemas.microsoft.com/office/drawing/2014/main" id="{6CE998FC-D1C8-BA48-9114-C4F181EF8162}"/>
                </a:ext>
              </a:extLst>
            </p:cNvPr>
            <p:cNvCxnSpPr>
              <a:cxnSpLocks noChangeShapeType="1"/>
              <a:endCxn id="79" idx="3"/>
            </p:cNvCxnSpPr>
            <p:nvPr/>
          </p:nvCxnSpPr>
          <p:spPr bwMode="auto">
            <a:xfrm flipH="1">
              <a:off x="6167340" y="-197303"/>
              <a:ext cx="1044265" cy="393348"/>
            </a:xfrm>
            <a:prstGeom prst="straightConnector1">
              <a:avLst/>
            </a:prstGeom>
            <a:noFill/>
            <a:ln w="25400">
              <a:solidFill>
                <a:srgbClr val="000000"/>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sp>
        <p:nvSpPr>
          <p:cNvPr id="32" name="Title 31">
            <a:extLst>
              <a:ext uri="{FF2B5EF4-FFF2-40B4-BE49-F238E27FC236}">
                <a16:creationId xmlns:a16="http://schemas.microsoft.com/office/drawing/2014/main" id="{88887B17-3D3D-274C-96BB-8693FEAB7A06}"/>
              </a:ext>
            </a:extLst>
          </p:cNvPr>
          <p:cNvSpPr>
            <a:spLocks noGrp="1"/>
          </p:cNvSpPr>
          <p:nvPr>
            <p:ph type="title"/>
          </p:nvPr>
        </p:nvSpPr>
        <p:spPr>
          <a:xfrm>
            <a:off x="1485900" y="155972"/>
            <a:ext cx="6172200" cy="857250"/>
          </a:xfrm>
        </p:spPr>
        <p:txBody>
          <a:bodyPr>
            <a:normAutofit/>
          </a:bodyPr>
          <a:lstStyle/>
          <a:p>
            <a:pPr algn="ctr" eaLnBrk="1" hangingPunct="1">
              <a:defRPr/>
            </a:pPr>
            <a:r>
              <a:rPr lang="en-US" sz="3000" dirty="0"/>
              <a:t>SDN: Software Defined Networks</a:t>
            </a:r>
          </a:p>
        </p:txBody>
      </p:sp>
      <p:sp>
        <p:nvSpPr>
          <p:cNvPr id="34" name="AutoShape 7">
            <a:extLst>
              <a:ext uri="{FF2B5EF4-FFF2-40B4-BE49-F238E27FC236}">
                <a16:creationId xmlns:a16="http://schemas.microsoft.com/office/drawing/2014/main" id="{B3AA56F4-5F2F-8846-9266-C9B951AAFF4F}"/>
              </a:ext>
            </a:extLst>
          </p:cNvPr>
          <p:cNvSpPr>
            <a:spLocks noChangeArrowheads="1"/>
          </p:cNvSpPr>
          <p:nvPr/>
        </p:nvSpPr>
        <p:spPr bwMode="auto">
          <a:xfrm>
            <a:off x="1601391" y="4114800"/>
            <a:ext cx="1028700" cy="571500"/>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US" sz="1350">
                <a:solidFill>
                  <a:schemeClr val="bg1"/>
                </a:solidFill>
                <a:latin typeface="Calibri" panose="020F0502020204030204" pitchFamily="34" charset="0"/>
              </a:rPr>
              <a:t>Packet</a:t>
            </a:r>
          </a:p>
          <a:p>
            <a:pPr algn="ctr" eaLnBrk="1" hangingPunct="1"/>
            <a:r>
              <a:rPr lang="en-US" altLang="en-US" sz="1350">
                <a:solidFill>
                  <a:schemeClr val="bg1"/>
                </a:solidFill>
                <a:latin typeface="Calibri" panose="020F0502020204030204" pitchFamily="34" charset="0"/>
              </a:rPr>
              <a:t>Forwarding </a:t>
            </a:r>
          </a:p>
          <a:p>
            <a:pPr algn="ctr" eaLnBrk="1" hangingPunct="1"/>
            <a:endParaRPr lang="en-US" altLang="en-US" sz="1350">
              <a:solidFill>
                <a:schemeClr val="bg1"/>
              </a:solidFill>
              <a:latin typeface="Calibri" panose="020F0502020204030204" pitchFamily="34" charset="0"/>
            </a:endParaRPr>
          </a:p>
        </p:txBody>
      </p:sp>
      <p:sp>
        <p:nvSpPr>
          <p:cNvPr id="35" name="AutoShape 7">
            <a:extLst>
              <a:ext uri="{FF2B5EF4-FFF2-40B4-BE49-F238E27FC236}">
                <a16:creationId xmlns:a16="http://schemas.microsoft.com/office/drawing/2014/main" id="{E4D036C0-70C8-8E41-9D03-CCC3A840F17C}"/>
              </a:ext>
            </a:extLst>
          </p:cNvPr>
          <p:cNvSpPr>
            <a:spLocks noChangeArrowheads="1"/>
          </p:cNvSpPr>
          <p:nvPr/>
        </p:nvSpPr>
        <p:spPr bwMode="auto">
          <a:xfrm>
            <a:off x="3243263" y="4544616"/>
            <a:ext cx="1028700" cy="571500"/>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US" sz="1350">
                <a:solidFill>
                  <a:schemeClr val="bg1"/>
                </a:solidFill>
                <a:latin typeface="Calibri" panose="020F0502020204030204" pitchFamily="34" charset="0"/>
              </a:rPr>
              <a:t>Packet</a:t>
            </a:r>
          </a:p>
          <a:p>
            <a:pPr algn="ctr" eaLnBrk="1" hangingPunct="1"/>
            <a:r>
              <a:rPr lang="en-US" altLang="en-US" sz="1350">
                <a:solidFill>
                  <a:schemeClr val="bg1"/>
                </a:solidFill>
                <a:latin typeface="Calibri" panose="020F0502020204030204" pitchFamily="34" charset="0"/>
              </a:rPr>
              <a:t>Forwarding </a:t>
            </a:r>
          </a:p>
          <a:p>
            <a:pPr algn="ctr" eaLnBrk="1" hangingPunct="1"/>
            <a:endParaRPr lang="en-US" altLang="en-US" sz="1350">
              <a:solidFill>
                <a:schemeClr val="bg1"/>
              </a:solidFill>
              <a:latin typeface="Calibri" panose="020F0502020204030204" pitchFamily="34" charset="0"/>
            </a:endParaRPr>
          </a:p>
        </p:txBody>
      </p:sp>
      <p:sp>
        <p:nvSpPr>
          <p:cNvPr id="36" name="AutoShape 7">
            <a:extLst>
              <a:ext uri="{FF2B5EF4-FFF2-40B4-BE49-F238E27FC236}">
                <a16:creationId xmlns:a16="http://schemas.microsoft.com/office/drawing/2014/main" id="{12572A6D-62E1-8E4B-8560-7037A45FB9E8}"/>
              </a:ext>
            </a:extLst>
          </p:cNvPr>
          <p:cNvSpPr>
            <a:spLocks noChangeArrowheads="1"/>
          </p:cNvSpPr>
          <p:nvPr/>
        </p:nvSpPr>
        <p:spPr bwMode="auto">
          <a:xfrm>
            <a:off x="3127772" y="2893219"/>
            <a:ext cx="1028700" cy="571500"/>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US" sz="1350">
                <a:solidFill>
                  <a:schemeClr val="bg1"/>
                </a:solidFill>
                <a:latin typeface="Calibri" panose="020F0502020204030204" pitchFamily="34" charset="0"/>
              </a:rPr>
              <a:t>Packet</a:t>
            </a:r>
          </a:p>
          <a:p>
            <a:pPr algn="ctr" eaLnBrk="1" hangingPunct="1"/>
            <a:r>
              <a:rPr lang="en-US" altLang="en-US" sz="1350">
                <a:solidFill>
                  <a:schemeClr val="bg1"/>
                </a:solidFill>
                <a:latin typeface="Calibri" panose="020F0502020204030204" pitchFamily="34" charset="0"/>
              </a:rPr>
              <a:t>Forwarding </a:t>
            </a:r>
          </a:p>
          <a:p>
            <a:pPr algn="ctr" eaLnBrk="1" hangingPunct="1"/>
            <a:endParaRPr lang="en-US" altLang="en-US" sz="1350">
              <a:solidFill>
                <a:schemeClr val="bg1"/>
              </a:solidFill>
              <a:latin typeface="Calibri" panose="020F0502020204030204" pitchFamily="34" charset="0"/>
            </a:endParaRPr>
          </a:p>
        </p:txBody>
      </p:sp>
      <p:sp>
        <p:nvSpPr>
          <p:cNvPr id="37" name="AutoShape 7">
            <a:extLst>
              <a:ext uri="{FF2B5EF4-FFF2-40B4-BE49-F238E27FC236}">
                <a16:creationId xmlns:a16="http://schemas.microsoft.com/office/drawing/2014/main" id="{18A55D6E-0C3E-3044-838D-F6503FA0A95F}"/>
              </a:ext>
            </a:extLst>
          </p:cNvPr>
          <p:cNvSpPr>
            <a:spLocks noChangeArrowheads="1"/>
          </p:cNvSpPr>
          <p:nvPr/>
        </p:nvSpPr>
        <p:spPr bwMode="auto">
          <a:xfrm>
            <a:off x="4756547" y="3829050"/>
            <a:ext cx="1028700" cy="571500"/>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US" sz="1350">
                <a:solidFill>
                  <a:schemeClr val="bg1"/>
                </a:solidFill>
                <a:latin typeface="Calibri" panose="020F0502020204030204" pitchFamily="34" charset="0"/>
              </a:rPr>
              <a:t>Packet</a:t>
            </a:r>
          </a:p>
          <a:p>
            <a:pPr algn="ctr" eaLnBrk="1" hangingPunct="1"/>
            <a:r>
              <a:rPr lang="en-US" altLang="en-US" sz="1350">
                <a:solidFill>
                  <a:schemeClr val="bg1"/>
                </a:solidFill>
                <a:latin typeface="Calibri" panose="020F0502020204030204" pitchFamily="34" charset="0"/>
              </a:rPr>
              <a:t>Forwarding </a:t>
            </a:r>
          </a:p>
          <a:p>
            <a:pPr algn="ctr" eaLnBrk="1" hangingPunct="1"/>
            <a:endParaRPr lang="en-US" altLang="en-US" sz="1350">
              <a:solidFill>
                <a:schemeClr val="bg1"/>
              </a:solidFill>
              <a:latin typeface="Calibri" panose="020F0502020204030204" pitchFamily="34" charset="0"/>
            </a:endParaRPr>
          </a:p>
        </p:txBody>
      </p:sp>
      <p:sp>
        <p:nvSpPr>
          <p:cNvPr id="38" name="AutoShape 7">
            <a:extLst>
              <a:ext uri="{FF2B5EF4-FFF2-40B4-BE49-F238E27FC236}">
                <a16:creationId xmlns:a16="http://schemas.microsoft.com/office/drawing/2014/main" id="{DC2F3059-ABB2-924A-919C-33EDCB1CFF31}"/>
              </a:ext>
            </a:extLst>
          </p:cNvPr>
          <p:cNvSpPr>
            <a:spLocks noChangeArrowheads="1"/>
          </p:cNvSpPr>
          <p:nvPr/>
        </p:nvSpPr>
        <p:spPr bwMode="auto">
          <a:xfrm>
            <a:off x="6242447" y="3178969"/>
            <a:ext cx="1028700" cy="571500"/>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US" sz="1350">
                <a:solidFill>
                  <a:schemeClr val="bg1"/>
                </a:solidFill>
                <a:latin typeface="Calibri" panose="020F0502020204030204" pitchFamily="34" charset="0"/>
              </a:rPr>
              <a:t>Packet</a:t>
            </a:r>
          </a:p>
          <a:p>
            <a:pPr algn="ctr" eaLnBrk="1" hangingPunct="1"/>
            <a:r>
              <a:rPr lang="en-US" altLang="en-US" sz="1350">
                <a:solidFill>
                  <a:schemeClr val="bg1"/>
                </a:solidFill>
                <a:latin typeface="Calibri" panose="020F0502020204030204" pitchFamily="34" charset="0"/>
              </a:rPr>
              <a:t>Forwarding </a:t>
            </a:r>
          </a:p>
          <a:p>
            <a:pPr algn="ctr" eaLnBrk="1" hangingPunct="1"/>
            <a:endParaRPr lang="en-US" altLang="en-US" sz="1350">
              <a:solidFill>
                <a:schemeClr val="bg1"/>
              </a:solidFill>
              <a:latin typeface="Calibri" panose="020F0502020204030204" pitchFamily="34" charset="0"/>
            </a:endParaRPr>
          </a:p>
        </p:txBody>
      </p:sp>
      <p:sp>
        <p:nvSpPr>
          <p:cNvPr id="30" name="TextBox 44">
            <a:extLst>
              <a:ext uri="{FF2B5EF4-FFF2-40B4-BE49-F238E27FC236}">
                <a16:creationId xmlns:a16="http://schemas.microsoft.com/office/drawing/2014/main" id="{2CB78913-6276-C743-81E3-A2D5C1C04BED}"/>
              </a:ext>
            </a:extLst>
          </p:cNvPr>
          <p:cNvSpPr txBox="1">
            <a:spLocks noChangeArrowheads="1"/>
          </p:cNvSpPr>
          <p:nvPr/>
        </p:nvSpPr>
        <p:spPr bwMode="auto">
          <a:xfrm>
            <a:off x="5586311" y="1241778"/>
            <a:ext cx="1204176" cy="5078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350" dirty="0">
                <a:solidFill>
                  <a:schemeClr val="bg1">
                    <a:lumMod val="75000"/>
                  </a:schemeClr>
                </a:solidFill>
                <a:latin typeface="Arial" charset="0"/>
              </a:rPr>
              <a:t>Global </a:t>
            </a:r>
          </a:p>
          <a:p>
            <a:pPr algn="ctr" eaLnBrk="1" hangingPunct="1"/>
            <a:r>
              <a:rPr lang="en-US" sz="1350" dirty="0">
                <a:solidFill>
                  <a:schemeClr val="bg1">
                    <a:lumMod val="75000"/>
                  </a:schemeClr>
                </a:solidFill>
                <a:latin typeface="Arial" charset="0"/>
              </a:rPr>
              <a:t>Network Map</a:t>
            </a:r>
          </a:p>
        </p:txBody>
      </p:sp>
      <p:grpSp>
        <p:nvGrpSpPr>
          <p:cNvPr id="31" name="Group 1">
            <a:extLst>
              <a:ext uri="{FF2B5EF4-FFF2-40B4-BE49-F238E27FC236}">
                <a16:creationId xmlns:a16="http://schemas.microsoft.com/office/drawing/2014/main" id="{11B9A1D1-82B8-8546-AB12-E42AE0B72A91}"/>
              </a:ext>
            </a:extLst>
          </p:cNvPr>
          <p:cNvGrpSpPr/>
          <p:nvPr/>
        </p:nvGrpSpPr>
        <p:grpSpPr>
          <a:xfrm>
            <a:off x="5730614" y="1717476"/>
            <a:ext cx="868680" cy="410441"/>
            <a:chOff x="5257800" y="3124200"/>
            <a:chExt cx="1158240" cy="547255"/>
          </a:xfrm>
          <a:effectLst>
            <a:outerShdw blurRad="50800" dist="50800" dir="10260000" algn="tl" rotWithShape="0">
              <a:srgbClr val="000000">
                <a:alpha val="54000"/>
              </a:srgbClr>
            </a:outerShdw>
          </a:effectLst>
        </p:grpSpPr>
        <p:sp>
          <p:nvSpPr>
            <p:cNvPr id="33" name="Oval 32">
              <a:extLst>
                <a:ext uri="{FF2B5EF4-FFF2-40B4-BE49-F238E27FC236}">
                  <a16:creationId xmlns:a16="http://schemas.microsoft.com/office/drawing/2014/main" id="{4F9CFFDD-5928-B648-89D3-0B6E4D0A82E8}"/>
                </a:ext>
              </a:extLst>
            </p:cNvPr>
            <p:cNvSpPr/>
            <p:nvPr/>
          </p:nvSpPr>
          <p:spPr>
            <a:xfrm>
              <a:off x="5257800" y="33528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39" name="Oval 38">
              <a:extLst>
                <a:ext uri="{FF2B5EF4-FFF2-40B4-BE49-F238E27FC236}">
                  <a16:creationId xmlns:a16="http://schemas.microsoft.com/office/drawing/2014/main" id="{4A17614E-62B7-A34C-B970-1E076FF3CA6F}"/>
                </a:ext>
              </a:extLst>
            </p:cNvPr>
            <p:cNvSpPr/>
            <p:nvPr/>
          </p:nvSpPr>
          <p:spPr>
            <a:xfrm>
              <a:off x="5562600" y="31242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40" name="Oval 39">
              <a:extLst>
                <a:ext uri="{FF2B5EF4-FFF2-40B4-BE49-F238E27FC236}">
                  <a16:creationId xmlns:a16="http://schemas.microsoft.com/office/drawing/2014/main" id="{2DD78838-7061-CB4C-BE79-1EF2F1CA90E0}"/>
                </a:ext>
              </a:extLst>
            </p:cNvPr>
            <p:cNvSpPr/>
            <p:nvPr/>
          </p:nvSpPr>
          <p:spPr>
            <a:xfrm>
              <a:off x="5943600" y="33528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41" name="Oval 40">
              <a:extLst>
                <a:ext uri="{FF2B5EF4-FFF2-40B4-BE49-F238E27FC236}">
                  <a16:creationId xmlns:a16="http://schemas.microsoft.com/office/drawing/2014/main" id="{13F37EE9-9772-D243-A158-B75B80D5AFB3}"/>
                </a:ext>
              </a:extLst>
            </p:cNvPr>
            <p:cNvSpPr/>
            <p:nvPr/>
          </p:nvSpPr>
          <p:spPr>
            <a:xfrm>
              <a:off x="6248400" y="32004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42" name="Oval 41">
              <a:extLst>
                <a:ext uri="{FF2B5EF4-FFF2-40B4-BE49-F238E27FC236}">
                  <a16:creationId xmlns:a16="http://schemas.microsoft.com/office/drawing/2014/main" id="{76FB1B29-2A48-904B-9181-E7D754B50042}"/>
                </a:ext>
              </a:extLst>
            </p:cNvPr>
            <p:cNvSpPr/>
            <p:nvPr/>
          </p:nvSpPr>
          <p:spPr>
            <a:xfrm>
              <a:off x="5638800" y="35052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cxnSp>
          <p:nvCxnSpPr>
            <p:cNvPr id="43" name="Straight Connector 42">
              <a:extLst>
                <a:ext uri="{FF2B5EF4-FFF2-40B4-BE49-F238E27FC236}">
                  <a16:creationId xmlns:a16="http://schemas.microsoft.com/office/drawing/2014/main" id="{8BA45E4A-5EBE-A64C-AD56-E49CE4E48890}"/>
                </a:ext>
              </a:extLst>
            </p:cNvPr>
            <p:cNvCxnSpPr>
              <a:stCxn id="33" idx="7"/>
              <a:endCxn id="39" idx="3"/>
            </p:cNvCxnSpPr>
            <p:nvPr/>
          </p:nvCxnSpPr>
          <p:spPr>
            <a:xfrm flipV="1">
              <a:off x="5400890" y="3266108"/>
              <a:ext cx="186260" cy="111039"/>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6C85E4DA-3BE6-324D-BB15-DDDC37116502}"/>
                </a:ext>
              </a:extLst>
            </p:cNvPr>
            <p:cNvCxnSpPr>
              <a:stCxn id="42" idx="2"/>
              <a:endCxn id="33" idx="5"/>
            </p:cNvCxnSpPr>
            <p:nvPr/>
          </p:nvCxnSpPr>
          <p:spPr>
            <a:xfrm flipH="1" flipV="1">
              <a:off x="5400890" y="3494708"/>
              <a:ext cx="237910" cy="93620"/>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7574B6E2-6C1D-544A-868E-557A4CE852EE}"/>
                </a:ext>
              </a:extLst>
            </p:cNvPr>
            <p:cNvCxnSpPr>
              <a:stCxn id="40" idx="1"/>
              <a:endCxn id="39" idx="5"/>
            </p:cNvCxnSpPr>
            <p:nvPr/>
          </p:nvCxnSpPr>
          <p:spPr>
            <a:xfrm flipH="1" flipV="1">
              <a:off x="5705690" y="3266108"/>
              <a:ext cx="262460" cy="111039"/>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83F0AB39-EA93-CA4C-AD8F-A678A8FE23D0}"/>
                </a:ext>
              </a:extLst>
            </p:cNvPr>
            <p:cNvCxnSpPr>
              <a:stCxn id="42" idx="6"/>
              <a:endCxn id="40" idx="3"/>
            </p:cNvCxnSpPr>
            <p:nvPr/>
          </p:nvCxnSpPr>
          <p:spPr>
            <a:xfrm flipV="1">
              <a:off x="5806440" y="3494708"/>
              <a:ext cx="161710" cy="93620"/>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7E7DAF6E-CE68-A141-BA6A-F5F24A635803}"/>
                </a:ext>
              </a:extLst>
            </p:cNvPr>
            <p:cNvCxnSpPr>
              <a:stCxn id="40" idx="6"/>
              <a:endCxn id="41" idx="3"/>
            </p:cNvCxnSpPr>
            <p:nvPr/>
          </p:nvCxnSpPr>
          <p:spPr>
            <a:xfrm flipV="1">
              <a:off x="6111240" y="3342308"/>
              <a:ext cx="161710" cy="93620"/>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8932986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89371" y="757237"/>
            <a:ext cx="3768329" cy="3014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 name="Rounded Rectangle 3"/>
          <p:cNvSpPr/>
          <p:nvPr/>
        </p:nvSpPr>
        <p:spPr bwMode="auto">
          <a:xfrm>
            <a:off x="1771650" y="2926167"/>
            <a:ext cx="1428750" cy="502833"/>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auto" hangingPunct="1">
              <a:spcBef>
                <a:spcPts val="0"/>
              </a:spcBef>
              <a:spcAft>
                <a:spcPts val="0"/>
              </a:spcAft>
              <a:defRPr/>
            </a:pPr>
            <a:r>
              <a:rPr lang="en-US" sz="1500">
                <a:solidFill>
                  <a:schemeClr val="bg1"/>
                </a:solidFill>
              </a:rPr>
              <a:t>Specialized</a:t>
            </a:r>
          </a:p>
          <a:p>
            <a:pPr algn="ctr" eaLnBrk="1" fontAlgn="auto" hangingPunct="1">
              <a:spcBef>
                <a:spcPts val="0"/>
              </a:spcBef>
              <a:spcAft>
                <a:spcPts val="0"/>
              </a:spcAft>
              <a:defRPr/>
            </a:pPr>
            <a:r>
              <a:rPr lang="en-US" sz="1500">
                <a:solidFill>
                  <a:schemeClr val="bg1"/>
                </a:solidFill>
              </a:rPr>
              <a:t>Hardware</a:t>
            </a:r>
            <a:endParaRPr lang="en-US" sz="1350">
              <a:solidFill>
                <a:schemeClr val="bg1"/>
              </a:solidFill>
            </a:endParaRPr>
          </a:p>
        </p:txBody>
      </p:sp>
      <p:sp>
        <p:nvSpPr>
          <p:cNvPr id="8" name="Rounded Rectangle 7"/>
          <p:cNvSpPr/>
          <p:nvPr/>
        </p:nvSpPr>
        <p:spPr>
          <a:xfrm>
            <a:off x="1771650" y="2474472"/>
            <a:ext cx="1428750" cy="414249"/>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1800">
                <a:solidFill>
                  <a:srgbClr val="FFFFFF"/>
                </a:solidFill>
                <a:latin typeface="Calibri" charset="0"/>
              </a:rPr>
              <a:t>OS</a:t>
            </a:r>
            <a:endParaRPr lang="en-US" sz="1200">
              <a:solidFill>
                <a:srgbClr val="FFFFFF"/>
              </a:solidFill>
              <a:latin typeface="Calibri" charset="0"/>
            </a:endParaRPr>
          </a:p>
        </p:txBody>
      </p:sp>
      <p:sp>
        <p:nvSpPr>
          <p:cNvPr id="20" name="Rounded Rectangle 19"/>
          <p:cNvSpPr/>
          <p:nvPr/>
        </p:nvSpPr>
        <p:spPr bwMode="auto">
          <a:xfrm>
            <a:off x="1864766" y="757237"/>
            <a:ext cx="1261305" cy="1675265"/>
          </a:xfrm>
          <a:prstGeom prst="roundRect">
            <a:avLst/>
          </a:prstGeom>
          <a:solidFill>
            <a:srgbClr val="D1C94D"/>
          </a:solidFill>
        </p:spPr>
        <p:style>
          <a:lnRef idx="0">
            <a:schemeClr val="accent6"/>
          </a:lnRef>
          <a:fillRef idx="3">
            <a:schemeClr val="accent6"/>
          </a:fillRef>
          <a:effectRef idx="3">
            <a:schemeClr val="accent6"/>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2100" b="1" dirty="0">
                <a:solidFill>
                  <a:srgbClr val="000000"/>
                </a:solidFill>
                <a:latin typeface="Calibri" charset="0"/>
              </a:rPr>
              <a:t>OSPF</a:t>
            </a:r>
          </a:p>
          <a:p>
            <a:pPr algn="ctr" eaLnBrk="1" hangingPunct="1">
              <a:defRPr/>
            </a:pPr>
            <a:endParaRPr lang="en-US" sz="2100" b="1" dirty="0">
              <a:solidFill>
                <a:srgbClr val="000000"/>
              </a:solidFill>
              <a:latin typeface="Calibri" charset="0"/>
            </a:endParaRPr>
          </a:p>
          <a:p>
            <a:pPr algn="ctr" eaLnBrk="1" hangingPunct="1">
              <a:defRPr/>
            </a:pPr>
            <a:endParaRPr lang="en-US" sz="1500" dirty="0">
              <a:solidFill>
                <a:srgbClr val="000000"/>
              </a:solidFill>
              <a:latin typeface="Calibri" charset="0"/>
            </a:endParaRPr>
          </a:p>
          <a:p>
            <a:pPr algn="ctr" eaLnBrk="1" hangingPunct="1">
              <a:defRPr/>
            </a:pPr>
            <a:endParaRPr lang="en-US" sz="1500" dirty="0">
              <a:solidFill>
                <a:srgbClr val="000000"/>
              </a:solidFill>
              <a:latin typeface="Calibri" charset="0"/>
            </a:endParaRPr>
          </a:p>
          <a:p>
            <a:pPr algn="ctr" eaLnBrk="1" hangingPunct="1">
              <a:defRPr/>
            </a:pPr>
            <a:endParaRPr lang="en-US" sz="1500" dirty="0">
              <a:solidFill>
                <a:srgbClr val="000000"/>
              </a:solidFill>
              <a:latin typeface="Calibri" charset="0"/>
            </a:endParaRPr>
          </a:p>
          <a:p>
            <a:pPr algn="ctr" eaLnBrk="1" hangingPunct="1">
              <a:defRPr/>
            </a:pPr>
            <a:endParaRPr lang="en-US" sz="1500" dirty="0">
              <a:solidFill>
                <a:srgbClr val="000000"/>
              </a:solidFill>
              <a:latin typeface="Calibri" charset="0"/>
            </a:endParaRPr>
          </a:p>
          <a:p>
            <a:pPr algn="ctr" eaLnBrk="1" hangingPunct="1">
              <a:defRPr/>
            </a:pPr>
            <a:endParaRPr lang="en-US" sz="1800" dirty="0">
              <a:solidFill>
                <a:srgbClr val="000000"/>
              </a:solidFill>
              <a:latin typeface="Calibri" charset="0"/>
            </a:endParaRPr>
          </a:p>
        </p:txBody>
      </p:sp>
      <p:sp>
        <p:nvSpPr>
          <p:cNvPr id="10" name="Rounded Rectangle 9"/>
          <p:cNvSpPr/>
          <p:nvPr/>
        </p:nvSpPr>
        <p:spPr bwMode="auto">
          <a:xfrm>
            <a:off x="1884240" y="1054030"/>
            <a:ext cx="835589" cy="305992"/>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1500" dirty="0" err="1">
                <a:solidFill>
                  <a:srgbClr val="000000"/>
                </a:solidFill>
                <a:latin typeface="Calibri" charset="0"/>
              </a:rPr>
              <a:t>Dijkstra</a:t>
            </a:r>
            <a:endParaRPr lang="en-US" sz="1800" dirty="0">
              <a:solidFill>
                <a:srgbClr val="000000"/>
              </a:solidFill>
              <a:latin typeface="Calibri" charset="0"/>
            </a:endParaRPr>
          </a:p>
        </p:txBody>
      </p:sp>
      <p:sp>
        <p:nvSpPr>
          <p:cNvPr id="11" name="Rounded Rectangle 10"/>
          <p:cNvSpPr/>
          <p:nvPr/>
        </p:nvSpPr>
        <p:spPr bwMode="auto">
          <a:xfrm>
            <a:off x="1884239" y="1360022"/>
            <a:ext cx="835590" cy="1072480"/>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200" dirty="0">
                <a:solidFill>
                  <a:srgbClr val="000000"/>
                </a:solidFill>
                <a:latin typeface="+mj-lt"/>
              </a:rPr>
              <a:t>Network</a:t>
            </a:r>
          </a:p>
          <a:p>
            <a:pPr algn="ctr" fontAlgn="auto">
              <a:spcBef>
                <a:spcPts val="0"/>
              </a:spcBef>
              <a:spcAft>
                <a:spcPts val="0"/>
              </a:spcAft>
              <a:defRPr/>
            </a:pPr>
            <a:r>
              <a:rPr lang="en-US" sz="1200" dirty="0">
                <a:solidFill>
                  <a:srgbClr val="000000"/>
                </a:solidFill>
                <a:latin typeface="+mj-lt"/>
              </a:rPr>
              <a:t>Map</a:t>
            </a:r>
          </a:p>
        </p:txBody>
      </p:sp>
      <p:sp>
        <p:nvSpPr>
          <p:cNvPr id="18" name="TextBox 17"/>
          <p:cNvSpPr txBox="1"/>
          <p:nvPr/>
        </p:nvSpPr>
        <p:spPr>
          <a:xfrm>
            <a:off x="2692035" y="1691954"/>
            <a:ext cx="570990" cy="323165"/>
          </a:xfrm>
          <a:prstGeom prst="rect">
            <a:avLst/>
          </a:prstGeom>
          <a:noFill/>
        </p:spPr>
        <p:txBody>
          <a:bodyPr wrap="none" rtlCol="0">
            <a:spAutoFit/>
          </a:bodyPr>
          <a:lstStyle/>
          <a:p>
            <a:r>
              <a:rPr lang="en-US" sz="1500" b="1" dirty="0">
                <a:solidFill>
                  <a:srgbClr val="FF0000"/>
                </a:solidFill>
              </a:rPr>
              <a:t>95%</a:t>
            </a:r>
          </a:p>
        </p:txBody>
      </p:sp>
      <p:sp>
        <p:nvSpPr>
          <p:cNvPr id="19" name="TextBox 18"/>
          <p:cNvSpPr txBox="1"/>
          <p:nvPr/>
        </p:nvSpPr>
        <p:spPr>
          <a:xfrm>
            <a:off x="2698313" y="1068759"/>
            <a:ext cx="463588" cy="323165"/>
          </a:xfrm>
          <a:prstGeom prst="rect">
            <a:avLst/>
          </a:prstGeom>
          <a:noFill/>
        </p:spPr>
        <p:txBody>
          <a:bodyPr wrap="none" rtlCol="0">
            <a:spAutoFit/>
          </a:bodyPr>
          <a:lstStyle/>
          <a:p>
            <a:r>
              <a:rPr lang="en-US" sz="1500" b="1" dirty="0">
                <a:solidFill>
                  <a:srgbClr val="FF0000"/>
                </a:solidFill>
              </a:rPr>
              <a:t>5%</a:t>
            </a:r>
          </a:p>
        </p:txBody>
      </p:sp>
      <p:sp>
        <p:nvSpPr>
          <p:cNvPr id="22" name="Rounded Rectangle 21"/>
          <p:cNvSpPr/>
          <p:nvPr/>
        </p:nvSpPr>
        <p:spPr bwMode="auto">
          <a:xfrm>
            <a:off x="4457701" y="530206"/>
            <a:ext cx="1063112" cy="625832"/>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800" b="1" dirty="0">
                <a:solidFill>
                  <a:schemeClr val="bg1"/>
                </a:solidFill>
                <a:latin typeface="+mj-lt"/>
              </a:rPr>
              <a:t>OSPF </a:t>
            </a:r>
          </a:p>
          <a:p>
            <a:pPr algn="ctr" fontAlgn="auto">
              <a:spcBef>
                <a:spcPts val="0"/>
              </a:spcBef>
              <a:spcAft>
                <a:spcPts val="0"/>
              </a:spcAft>
              <a:defRPr/>
            </a:pPr>
            <a:r>
              <a:rPr lang="en-US" sz="1800" dirty="0" err="1">
                <a:solidFill>
                  <a:schemeClr val="bg1"/>
                </a:solidFill>
                <a:latin typeface="+mj-lt"/>
              </a:rPr>
              <a:t>Dijkstra</a:t>
            </a:r>
            <a:endParaRPr lang="en-US" sz="1800" dirty="0">
              <a:solidFill>
                <a:schemeClr val="bg1"/>
              </a:solidFill>
              <a:latin typeface="+mj-lt"/>
            </a:endParaRPr>
          </a:p>
        </p:txBody>
      </p:sp>
      <p:grpSp>
        <p:nvGrpSpPr>
          <p:cNvPr id="64" name="Group 63"/>
          <p:cNvGrpSpPr/>
          <p:nvPr/>
        </p:nvGrpSpPr>
        <p:grpSpPr>
          <a:xfrm>
            <a:off x="4089297" y="1148524"/>
            <a:ext cx="3857267" cy="3555286"/>
            <a:chOff x="3764115" y="1541383"/>
            <a:chExt cx="5143023" cy="4740381"/>
          </a:xfrm>
        </p:grpSpPr>
        <p:cxnSp>
          <p:nvCxnSpPr>
            <p:cNvPr id="24" name="Straight Connector 23"/>
            <p:cNvCxnSpPr/>
            <p:nvPr/>
          </p:nvCxnSpPr>
          <p:spPr bwMode="auto">
            <a:xfrm rot="16200000" flipH="1">
              <a:off x="3488531" y="3842571"/>
              <a:ext cx="2776537" cy="0"/>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bwMode="auto">
            <a:xfrm rot="5400000">
              <a:off x="5830888" y="3270277"/>
              <a:ext cx="1444625" cy="3175"/>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bwMode="auto">
            <a:xfrm rot="5400000">
              <a:off x="7096125" y="3841777"/>
              <a:ext cx="2268537" cy="1588"/>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7" name="Rounded Rectangle 26"/>
            <p:cNvSpPr/>
            <p:nvPr/>
          </p:nvSpPr>
          <p:spPr bwMode="auto">
            <a:xfrm>
              <a:off x="4419600" y="2134073"/>
              <a:ext cx="4487538" cy="546644"/>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800" dirty="0">
                  <a:solidFill>
                    <a:srgbClr val="FFFFFF"/>
                  </a:solidFill>
                  <a:latin typeface="+mj-lt"/>
                </a:rPr>
                <a:t>Network OS</a:t>
              </a:r>
            </a:p>
          </p:txBody>
        </p:sp>
        <p:grpSp>
          <p:nvGrpSpPr>
            <p:cNvPr id="28" name="Group 31"/>
            <p:cNvGrpSpPr>
              <a:grpSpLocks/>
            </p:cNvGrpSpPr>
            <p:nvPr/>
          </p:nvGrpSpPr>
          <p:grpSpPr bwMode="auto">
            <a:xfrm>
              <a:off x="4419600" y="4025926"/>
              <a:ext cx="4418012" cy="2255838"/>
              <a:chOff x="611188" y="3635375"/>
              <a:chExt cx="5578475" cy="2963863"/>
            </a:xfrm>
          </p:grpSpPr>
          <p:cxnSp>
            <p:nvCxnSpPr>
              <p:cNvPr id="43" name="Straight Connector 42"/>
              <p:cNvCxnSpPr/>
              <p:nvPr/>
            </p:nvCxnSpPr>
            <p:spPr>
              <a:xfrm flipV="1">
                <a:off x="1982254" y="4206874"/>
                <a:ext cx="1667730" cy="1276484"/>
              </a:xfrm>
              <a:prstGeom prst="line">
                <a:avLst/>
              </a:prstGeom>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3860455" y="4075471"/>
                <a:ext cx="1322959" cy="838475"/>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flipV="1">
                <a:off x="3964688" y="5483358"/>
                <a:ext cx="1537438" cy="844731"/>
              </a:xfrm>
              <a:prstGeom prst="line">
                <a:avLst/>
              </a:prstGeom>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1350843" y="6025655"/>
                <a:ext cx="1675748" cy="302434"/>
              </a:xfrm>
              <a:prstGeom prst="line">
                <a:avLst/>
              </a:prstGeom>
            </p:spPr>
            <p:style>
              <a:lnRef idx="2">
                <a:schemeClr val="accent1"/>
              </a:lnRef>
              <a:fillRef idx="0">
                <a:schemeClr val="accent1"/>
              </a:fillRef>
              <a:effectRef idx="1">
                <a:schemeClr val="accent1"/>
              </a:effectRef>
              <a:fontRef idx="minor">
                <a:schemeClr val="tx1"/>
              </a:fontRef>
            </p:style>
          </p:cxnSp>
          <p:sp>
            <p:nvSpPr>
              <p:cNvPr id="47" name="AutoShape 7"/>
              <p:cNvSpPr>
                <a:spLocks noChangeArrowheads="1"/>
              </p:cNvSpPr>
              <p:nvPr/>
            </p:nvSpPr>
            <p:spPr bwMode="auto">
              <a:xfrm>
                <a:off x="611188" y="5264353"/>
                <a:ext cx="1371066" cy="761302"/>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a:defRPr/>
                </a:pPr>
                <a:r>
                  <a:rPr lang="en-US" sz="1200">
                    <a:solidFill>
                      <a:schemeClr val="bg1"/>
                    </a:solidFill>
                    <a:latin typeface="Calibri" charset="0"/>
                  </a:rPr>
                  <a:t>Packet</a:t>
                </a:r>
              </a:p>
              <a:p>
                <a:pPr algn="ctr">
                  <a:defRPr/>
                </a:pPr>
                <a:r>
                  <a:rPr lang="en-US" sz="1200">
                    <a:solidFill>
                      <a:schemeClr val="bg1"/>
                    </a:solidFill>
                    <a:latin typeface="Calibri" charset="0"/>
                  </a:rPr>
                  <a:t>Forwarding </a:t>
                </a:r>
              </a:p>
              <a:p>
                <a:pPr algn="ctr">
                  <a:defRPr/>
                </a:pPr>
                <a:endParaRPr lang="en-US" sz="1200">
                  <a:solidFill>
                    <a:schemeClr val="bg1"/>
                  </a:solidFill>
                  <a:latin typeface="Calibri" charset="0"/>
                </a:endParaRPr>
              </a:p>
            </p:txBody>
          </p:sp>
          <p:sp>
            <p:nvSpPr>
              <p:cNvPr id="48" name="AutoShape 7"/>
              <p:cNvSpPr>
                <a:spLocks noChangeArrowheads="1"/>
              </p:cNvSpPr>
              <p:nvPr/>
            </p:nvSpPr>
            <p:spPr bwMode="auto">
              <a:xfrm>
                <a:off x="2800083" y="5837937"/>
                <a:ext cx="1371066" cy="761301"/>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a:defRPr/>
                </a:pPr>
                <a:r>
                  <a:rPr lang="en-US" sz="1200">
                    <a:solidFill>
                      <a:schemeClr val="bg1"/>
                    </a:solidFill>
                    <a:latin typeface="Calibri" charset="0"/>
                  </a:rPr>
                  <a:t>Packet</a:t>
                </a:r>
              </a:p>
              <a:p>
                <a:pPr algn="ctr">
                  <a:defRPr/>
                </a:pPr>
                <a:r>
                  <a:rPr lang="en-US" sz="1200">
                    <a:solidFill>
                      <a:schemeClr val="bg1"/>
                    </a:solidFill>
                    <a:latin typeface="Calibri" charset="0"/>
                  </a:rPr>
                  <a:t>Forwarding </a:t>
                </a:r>
              </a:p>
              <a:p>
                <a:pPr algn="ctr">
                  <a:defRPr/>
                </a:pPr>
                <a:endParaRPr lang="en-US" sz="1200">
                  <a:solidFill>
                    <a:schemeClr val="bg1"/>
                  </a:solidFill>
                  <a:latin typeface="Calibri" charset="0"/>
                </a:endParaRPr>
              </a:p>
            </p:txBody>
          </p:sp>
          <p:sp>
            <p:nvSpPr>
              <p:cNvPr id="49" name="AutoShape 7"/>
              <p:cNvSpPr>
                <a:spLocks noChangeArrowheads="1"/>
              </p:cNvSpPr>
              <p:nvPr/>
            </p:nvSpPr>
            <p:spPr bwMode="auto">
              <a:xfrm>
                <a:off x="2645739" y="3635376"/>
                <a:ext cx="1373070" cy="761301"/>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a:defRPr/>
                </a:pPr>
                <a:r>
                  <a:rPr lang="en-US" sz="1200">
                    <a:solidFill>
                      <a:schemeClr val="bg1"/>
                    </a:solidFill>
                    <a:latin typeface="Calibri" charset="0"/>
                  </a:rPr>
                  <a:t>Packet</a:t>
                </a:r>
              </a:p>
              <a:p>
                <a:pPr algn="ctr">
                  <a:defRPr/>
                </a:pPr>
                <a:r>
                  <a:rPr lang="en-US" sz="1200">
                    <a:solidFill>
                      <a:schemeClr val="bg1"/>
                    </a:solidFill>
                    <a:latin typeface="Calibri" charset="0"/>
                  </a:rPr>
                  <a:t>Forwarding </a:t>
                </a:r>
              </a:p>
              <a:p>
                <a:pPr algn="ctr">
                  <a:defRPr/>
                </a:pPr>
                <a:endParaRPr lang="en-US" sz="1200">
                  <a:solidFill>
                    <a:schemeClr val="bg1"/>
                  </a:solidFill>
                  <a:latin typeface="Calibri" charset="0"/>
                </a:endParaRPr>
              </a:p>
            </p:txBody>
          </p:sp>
          <p:sp>
            <p:nvSpPr>
              <p:cNvPr id="50" name="AutoShape 7"/>
              <p:cNvSpPr>
                <a:spLocks noChangeArrowheads="1"/>
              </p:cNvSpPr>
              <p:nvPr/>
            </p:nvSpPr>
            <p:spPr bwMode="auto">
              <a:xfrm>
                <a:off x="4818598" y="4882660"/>
                <a:ext cx="1371066" cy="763387"/>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a:defRPr/>
                </a:pPr>
                <a:r>
                  <a:rPr lang="en-US" sz="1200">
                    <a:solidFill>
                      <a:schemeClr val="bg1"/>
                    </a:solidFill>
                    <a:latin typeface="Calibri" charset="0"/>
                  </a:rPr>
                  <a:t>Packet</a:t>
                </a:r>
              </a:p>
              <a:p>
                <a:pPr algn="ctr">
                  <a:defRPr/>
                </a:pPr>
                <a:r>
                  <a:rPr lang="en-US" sz="1200">
                    <a:solidFill>
                      <a:schemeClr val="bg1"/>
                    </a:solidFill>
                    <a:latin typeface="Calibri" charset="0"/>
                  </a:rPr>
                  <a:t>Forwarding </a:t>
                </a:r>
              </a:p>
              <a:p>
                <a:pPr algn="ctr">
                  <a:defRPr/>
                </a:pPr>
                <a:endParaRPr lang="en-US" sz="1200">
                  <a:solidFill>
                    <a:schemeClr val="bg1"/>
                  </a:solidFill>
                  <a:latin typeface="Calibri" charset="0"/>
                </a:endParaRPr>
              </a:p>
            </p:txBody>
          </p:sp>
        </p:grpSp>
        <p:sp>
          <p:nvSpPr>
            <p:cNvPr id="51" name="Right Arrow 50"/>
            <p:cNvSpPr/>
            <p:nvPr/>
          </p:nvSpPr>
          <p:spPr>
            <a:xfrm>
              <a:off x="3764115" y="3309964"/>
              <a:ext cx="925871" cy="762000"/>
            </a:xfrm>
            <a:prstGeom prst="rightArrow">
              <a:avLst>
                <a:gd name="adj1" fmla="val 50000"/>
                <a:gd name="adj2" fmla="val 68658"/>
              </a:avLst>
            </a:prstGeom>
            <a:solidFill>
              <a:srgbClr val="FF6600"/>
            </a:solidFill>
          </p:spPr>
          <p:style>
            <a:lnRef idx="1">
              <a:schemeClr val="accent2"/>
            </a:lnRef>
            <a:fillRef idx="3">
              <a:schemeClr val="accent2"/>
            </a:fillRef>
            <a:effectRef idx="2">
              <a:schemeClr val="accent2"/>
            </a:effectRef>
            <a:fontRef idx="minor">
              <a:schemeClr val="lt1"/>
            </a:fontRef>
          </p:style>
          <p:txBody>
            <a:bodyPr anchor="ctr"/>
            <a:lstStyle/>
            <a:p>
              <a:pPr algn="ctr">
                <a:defRPr/>
              </a:pPr>
              <a:endParaRPr lang="en-US" sz="1500"/>
            </a:p>
          </p:txBody>
        </p:sp>
        <p:sp>
          <p:nvSpPr>
            <p:cNvPr id="52" name="TextBox 44"/>
            <p:cNvSpPr txBox="1">
              <a:spLocks noChangeArrowheads="1"/>
            </p:cNvSpPr>
            <p:nvPr/>
          </p:nvSpPr>
          <p:spPr bwMode="auto">
            <a:xfrm>
              <a:off x="5143507" y="1628696"/>
              <a:ext cx="2336537" cy="4001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350" dirty="0">
                  <a:latin typeface="Arial" charset="0"/>
                </a:rPr>
                <a:t>Global Network Map</a:t>
              </a:r>
            </a:p>
          </p:txBody>
        </p:sp>
        <p:grpSp>
          <p:nvGrpSpPr>
            <p:cNvPr id="53" name="Group 1"/>
            <p:cNvGrpSpPr/>
            <p:nvPr/>
          </p:nvGrpSpPr>
          <p:grpSpPr>
            <a:xfrm>
              <a:off x="7558094" y="1541383"/>
              <a:ext cx="1158240" cy="547255"/>
              <a:chOff x="5257800" y="3124200"/>
              <a:chExt cx="1158240" cy="547255"/>
            </a:xfrm>
            <a:effectLst>
              <a:outerShdw blurRad="50800" dist="50800" dir="10260000" algn="tl" rotWithShape="0">
                <a:srgbClr val="000000">
                  <a:alpha val="54000"/>
                </a:srgbClr>
              </a:outerShdw>
            </a:effectLst>
          </p:grpSpPr>
          <p:sp>
            <p:nvSpPr>
              <p:cNvPr id="54" name="Oval 53"/>
              <p:cNvSpPr/>
              <p:nvPr/>
            </p:nvSpPr>
            <p:spPr>
              <a:xfrm>
                <a:off x="5257800" y="33528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55" name="Oval 54"/>
              <p:cNvSpPr/>
              <p:nvPr/>
            </p:nvSpPr>
            <p:spPr>
              <a:xfrm>
                <a:off x="5562600" y="31242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56" name="Oval 55"/>
              <p:cNvSpPr/>
              <p:nvPr/>
            </p:nvSpPr>
            <p:spPr>
              <a:xfrm>
                <a:off x="5943600" y="33528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57" name="Oval 56"/>
              <p:cNvSpPr/>
              <p:nvPr/>
            </p:nvSpPr>
            <p:spPr>
              <a:xfrm>
                <a:off x="6248400" y="32004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58" name="Oval 57"/>
              <p:cNvSpPr/>
              <p:nvPr/>
            </p:nvSpPr>
            <p:spPr>
              <a:xfrm>
                <a:off x="5638800" y="35052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cxnSp>
            <p:nvCxnSpPr>
              <p:cNvPr id="59" name="Straight Connector 58"/>
              <p:cNvCxnSpPr>
                <a:stCxn id="54" idx="7"/>
                <a:endCxn id="55" idx="3"/>
              </p:cNvCxnSpPr>
              <p:nvPr/>
            </p:nvCxnSpPr>
            <p:spPr>
              <a:xfrm flipV="1">
                <a:off x="5400890" y="3266108"/>
                <a:ext cx="186260" cy="111039"/>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60" name="Straight Connector 59"/>
              <p:cNvCxnSpPr>
                <a:stCxn id="58" idx="2"/>
                <a:endCxn id="54" idx="5"/>
              </p:cNvCxnSpPr>
              <p:nvPr/>
            </p:nvCxnSpPr>
            <p:spPr>
              <a:xfrm flipH="1" flipV="1">
                <a:off x="5400890" y="3494708"/>
                <a:ext cx="237910" cy="93620"/>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61" name="Straight Connector 60"/>
              <p:cNvCxnSpPr>
                <a:stCxn id="56" idx="1"/>
                <a:endCxn id="55" idx="5"/>
              </p:cNvCxnSpPr>
              <p:nvPr/>
            </p:nvCxnSpPr>
            <p:spPr>
              <a:xfrm flipH="1" flipV="1">
                <a:off x="5705690" y="3266108"/>
                <a:ext cx="262460" cy="111039"/>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62" name="Straight Connector 61"/>
              <p:cNvCxnSpPr>
                <a:stCxn id="58" idx="6"/>
                <a:endCxn id="56" idx="3"/>
              </p:cNvCxnSpPr>
              <p:nvPr/>
            </p:nvCxnSpPr>
            <p:spPr>
              <a:xfrm flipV="1">
                <a:off x="5806440" y="3494708"/>
                <a:ext cx="161710" cy="93620"/>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63" name="Straight Connector 62"/>
              <p:cNvCxnSpPr>
                <a:stCxn id="56" idx="6"/>
                <a:endCxn id="57" idx="3"/>
              </p:cNvCxnSpPr>
              <p:nvPr/>
            </p:nvCxnSpPr>
            <p:spPr>
              <a:xfrm flipV="1">
                <a:off x="6111240" y="3342308"/>
                <a:ext cx="161710" cy="93620"/>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grpSp>
      </p:grpSp>
      <p:sp>
        <p:nvSpPr>
          <p:cNvPr id="2" name="TextBox 1">
            <a:extLst>
              <a:ext uri="{FF2B5EF4-FFF2-40B4-BE49-F238E27FC236}">
                <a16:creationId xmlns:a16="http://schemas.microsoft.com/office/drawing/2014/main" id="{78F42A77-88A1-EB47-B66E-6B6C706BA113}"/>
              </a:ext>
            </a:extLst>
          </p:cNvPr>
          <p:cNvSpPr txBox="1"/>
          <p:nvPr/>
        </p:nvSpPr>
        <p:spPr>
          <a:xfrm>
            <a:off x="0" y="4046279"/>
            <a:ext cx="4900124" cy="1208023"/>
          </a:xfrm>
          <a:prstGeom prst="rect">
            <a:avLst/>
          </a:prstGeom>
          <a:noFill/>
        </p:spPr>
        <p:txBody>
          <a:bodyPr wrap="none" rtlCol="0">
            <a:spAutoFit/>
          </a:bodyPr>
          <a:lstStyle/>
          <a:p>
            <a:pPr marL="0" indent="0">
              <a:buNone/>
            </a:pPr>
            <a:r>
              <a:rPr lang="en-US" sz="1600" dirty="0">
                <a:solidFill>
                  <a:schemeClr val="tx2"/>
                </a:solidFill>
                <a:latin typeface="Calibri" charset="0"/>
                <a:ea typeface="ＭＳ Ｐゴシック" charset="0"/>
                <a:cs typeface="ＭＳ Ｐゴシック" charset="0"/>
              </a:rPr>
              <a:t>RFC 2328: </a:t>
            </a:r>
            <a:r>
              <a:rPr lang="en-US" sz="1600" b="1" dirty="0">
                <a:solidFill>
                  <a:schemeClr val="tx2"/>
                </a:solidFill>
                <a:latin typeface="Calibri" charset="0"/>
                <a:ea typeface="ＭＳ Ｐゴシック" charset="0"/>
                <a:cs typeface="ＭＳ Ｐゴシック" charset="0"/>
              </a:rPr>
              <a:t>245 pages</a:t>
            </a:r>
          </a:p>
          <a:p>
            <a:pPr marL="385763" indent="-385763">
              <a:buNone/>
            </a:pPr>
            <a:r>
              <a:rPr lang="en-US" sz="1600" dirty="0">
                <a:solidFill>
                  <a:schemeClr val="tx2"/>
                </a:solidFill>
                <a:latin typeface="Calibri" charset="0"/>
                <a:ea typeface="ＭＳ Ｐゴシック" charset="0"/>
                <a:cs typeface="ＭＳ Ｐゴシック" charset="0"/>
              </a:rPr>
              <a:t>Distributed System</a:t>
            </a:r>
          </a:p>
          <a:p>
            <a:pPr marL="300038" lvl="1" indent="0">
              <a:buNone/>
            </a:pPr>
            <a:r>
              <a:rPr lang="en-US" sz="1400" dirty="0">
                <a:solidFill>
                  <a:schemeClr val="tx2"/>
                </a:solidFill>
                <a:latin typeface="Calibri" charset="0"/>
                <a:ea typeface="ＭＳ Ｐゴシック" charset="0"/>
                <a:cs typeface="ＭＳ Ｐゴシック" charset="0"/>
              </a:rPr>
              <a:t>Builds consistent, up-to-date map of the network: </a:t>
            </a:r>
            <a:r>
              <a:rPr lang="en-US" sz="1400" b="1" dirty="0">
                <a:solidFill>
                  <a:schemeClr val="tx2"/>
                </a:solidFill>
                <a:latin typeface="Calibri" charset="0"/>
                <a:ea typeface="ＭＳ Ｐゴシック" charset="0"/>
                <a:cs typeface="ＭＳ Ｐゴシック" charset="0"/>
              </a:rPr>
              <a:t>101 pages</a:t>
            </a:r>
          </a:p>
          <a:p>
            <a:pPr marL="0" indent="0">
              <a:buNone/>
            </a:pPr>
            <a:r>
              <a:rPr lang="en-US" sz="1600" dirty="0">
                <a:solidFill>
                  <a:schemeClr val="tx2"/>
                </a:solidFill>
                <a:latin typeface="Calibri" charset="0"/>
                <a:ea typeface="ＭＳ Ｐゴシック" charset="0"/>
                <a:cs typeface="ＭＳ Ｐゴシック" charset="0"/>
              </a:rPr>
              <a:t>Dijkstra’</a:t>
            </a:r>
            <a:r>
              <a:rPr lang="en-US" altLang="ja-JP" sz="1600" dirty="0">
                <a:solidFill>
                  <a:schemeClr val="tx2"/>
                </a:solidFill>
                <a:latin typeface="Calibri" charset="0"/>
                <a:ea typeface="ＭＳ Ｐゴシック" charset="0"/>
                <a:cs typeface="ＭＳ Ｐゴシック" charset="0"/>
              </a:rPr>
              <a:t>s Algorithm: </a:t>
            </a:r>
            <a:r>
              <a:rPr lang="en-US" sz="1600" b="1" dirty="0">
                <a:solidFill>
                  <a:schemeClr val="tx2"/>
                </a:solidFill>
                <a:latin typeface="Calibri" charset="0"/>
                <a:ea typeface="ＭＳ Ｐゴシック" charset="0"/>
                <a:cs typeface="ＭＳ Ｐゴシック" charset="0"/>
              </a:rPr>
              <a:t>1 page</a:t>
            </a:r>
          </a:p>
          <a:p>
            <a:endParaRPr lang="en-US" sz="1050" dirty="0"/>
          </a:p>
        </p:txBody>
      </p:sp>
    </p:spTree>
    <p:extLst>
      <p:ext uri="{BB962C8B-B14F-4D97-AF65-F5344CB8AC3E}">
        <p14:creationId xmlns:p14="http://schemas.microsoft.com/office/powerpoint/2010/main" val="545137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0" grpId="0" animBg="1"/>
      <p:bldP spid="11" grpId="0" animBg="1"/>
      <p:bldP spid="18" grpId="0"/>
      <p:bldP spid="19" grpId="0"/>
      <p:bldP spid="22" grpId="0" animBg="1"/>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a:extLst>
              <a:ext uri="{FF2B5EF4-FFF2-40B4-BE49-F238E27FC236}">
                <a16:creationId xmlns:a16="http://schemas.microsoft.com/office/drawing/2014/main" id="{F4FF16CF-ECEC-BA4D-9270-317828597CA5}"/>
              </a:ext>
            </a:extLst>
          </p:cNvPr>
          <p:cNvSpPr>
            <a:spLocks noGrp="1" noChangeArrowheads="1"/>
          </p:cNvSpPr>
          <p:nvPr>
            <p:ph type="title"/>
          </p:nvPr>
        </p:nvSpPr>
        <p:spPr/>
        <p:txBody>
          <a:bodyPr/>
          <a:lstStyle/>
          <a:p>
            <a:r>
              <a:rPr lang="en-US" altLang="en-US" sz="4000" dirty="0">
                <a:solidFill>
                  <a:schemeClr val="tx1"/>
                </a:solidFill>
                <a:ea typeface="ＭＳ Ｐゴシック" panose="020B0600070205080204" pitchFamily="34" charset="-128"/>
              </a:rPr>
              <a:t>Context</a:t>
            </a:r>
          </a:p>
        </p:txBody>
      </p:sp>
      <p:sp>
        <p:nvSpPr>
          <p:cNvPr id="3" name="Content Placeholder 2">
            <a:extLst>
              <a:ext uri="{FF2B5EF4-FFF2-40B4-BE49-F238E27FC236}">
                <a16:creationId xmlns:a16="http://schemas.microsoft.com/office/drawing/2014/main" id="{86AD566D-348F-8543-9B93-ADB814DDA7CE}"/>
              </a:ext>
            </a:extLst>
          </p:cNvPr>
          <p:cNvSpPr>
            <a:spLocks noGrp="1" noChangeArrowheads="1"/>
          </p:cNvSpPr>
          <p:nvPr>
            <p:ph idx="1"/>
          </p:nvPr>
        </p:nvSpPr>
        <p:spPr>
          <a:xfrm>
            <a:off x="990600" y="1200150"/>
            <a:ext cx="7010400" cy="3394075"/>
          </a:xfrm>
        </p:spPr>
        <p:txBody>
          <a:bodyPr/>
          <a:lstStyle/>
          <a:p>
            <a:pPr>
              <a:buNone/>
            </a:pPr>
            <a:r>
              <a:rPr lang="en-US" altLang="en-US" dirty="0">
                <a:ea typeface="ＭＳ Ｐゴシック" panose="020B0600070205080204" pitchFamily="34" charset="-128"/>
              </a:rPr>
              <a:t>Mart</a:t>
            </a:r>
            <a:r>
              <a:rPr lang="en-US" dirty="0"/>
              <a:t>í</a:t>
            </a:r>
            <a:r>
              <a:rPr lang="en-US" altLang="en-US" dirty="0">
                <a:ea typeface="ＭＳ Ｐゴシック" panose="020B0600070205080204" pitchFamily="34" charset="-128"/>
              </a:rPr>
              <a:t>n Casado</a:t>
            </a:r>
          </a:p>
          <a:p>
            <a:pPr lvl="1">
              <a:buFont typeface="Wingdings" pitchFamily="2" charset="2"/>
              <a:buChar char="§"/>
            </a:pPr>
            <a:r>
              <a:rPr lang="en-US" altLang="en-US" sz="2000" dirty="0">
                <a:ea typeface="ＭＳ Ｐゴシック" panose="020B0600070205080204" pitchFamily="34" charset="-128"/>
              </a:rPr>
              <a:t>Previously at LLNL</a:t>
            </a:r>
          </a:p>
          <a:p>
            <a:pPr lvl="1">
              <a:buFont typeface="Wingdings" pitchFamily="2" charset="2"/>
              <a:buChar char="§"/>
            </a:pPr>
            <a:r>
              <a:rPr lang="en-US" altLang="en-US" sz="2000" dirty="0">
                <a:ea typeface="ＭＳ Ｐゴシック" panose="020B0600070205080204" pitchFamily="34" charset="-128"/>
              </a:rPr>
              <a:t>Stanford CS PhD 2007</a:t>
            </a:r>
          </a:p>
          <a:p>
            <a:pPr lvl="1">
              <a:buFont typeface="Wingdings" pitchFamily="2" charset="2"/>
              <a:buChar char="§"/>
            </a:pPr>
            <a:r>
              <a:rPr lang="en-US" altLang="en-US" sz="2000" dirty="0">
                <a:ea typeface="ＭＳ Ｐゴシック" panose="020B0600070205080204" pitchFamily="34" charset="-128"/>
              </a:rPr>
              <a:t>Founded </a:t>
            </a:r>
            <a:r>
              <a:rPr lang="en-US" altLang="en-US" sz="2000" dirty="0" err="1">
                <a:ea typeface="ＭＳ Ｐゴシック" panose="020B0600070205080204" pitchFamily="34" charset="-128"/>
              </a:rPr>
              <a:t>Nicira</a:t>
            </a:r>
            <a:endParaRPr lang="en-US" altLang="en-US" sz="2000" dirty="0">
              <a:ea typeface="ＭＳ Ｐゴシック" panose="020B0600070205080204" pitchFamily="34" charset="-128"/>
            </a:endParaRPr>
          </a:p>
          <a:p>
            <a:pPr lvl="1">
              <a:buFont typeface="Wingdings" pitchFamily="2" charset="2"/>
              <a:buChar char="§"/>
            </a:pPr>
            <a:r>
              <a:rPr lang="en-US" altLang="en-US" sz="2000" dirty="0">
                <a:ea typeface="ＭＳ Ｐゴシック" panose="020B0600070205080204" pitchFamily="34" charset="-128"/>
              </a:rPr>
              <a:t>GM for networking at VMware</a:t>
            </a:r>
          </a:p>
          <a:p>
            <a:pPr lvl="1">
              <a:buFont typeface="Wingdings" pitchFamily="2" charset="2"/>
              <a:buChar char="§"/>
            </a:pPr>
            <a:r>
              <a:rPr lang="en-US" altLang="en-US" sz="2000" dirty="0">
                <a:ea typeface="ＭＳ Ｐゴシック" panose="020B0600070205080204" pitchFamily="34" charset="-128"/>
              </a:rPr>
              <a:t>Now GP at A16Z</a:t>
            </a:r>
          </a:p>
          <a:p>
            <a:pPr lvl="1">
              <a:buFont typeface="Wingdings" pitchFamily="2" charset="2"/>
              <a:buChar char="§"/>
            </a:pPr>
            <a:r>
              <a:rPr lang="en-US" altLang="en-US" sz="2000" dirty="0">
                <a:ea typeface="ＭＳ Ｐゴシック" panose="020B0600070205080204" pitchFamily="34" charset="-128"/>
              </a:rPr>
              <a:t>Inventor: SDN</a:t>
            </a:r>
            <a:br>
              <a:rPr lang="en-US" altLang="en-US" sz="2000" dirty="0">
                <a:ea typeface="ＭＳ Ｐゴシック" panose="020B0600070205080204" pitchFamily="34" charset="-128"/>
              </a:rPr>
            </a:br>
            <a:r>
              <a:rPr lang="en-US" altLang="en-US" sz="2000" dirty="0">
                <a:ea typeface="ＭＳ Ｐゴシック" panose="020B0600070205080204" pitchFamily="34" charset="-128"/>
              </a:rPr>
              <a:t>and network virtualization (next Tuesday’s class)</a:t>
            </a:r>
          </a:p>
        </p:txBody>
      </p:sp>
      <p:sp>
        <p:nvSpPr>
          <p:cNvPr id="17411" name="Slide Number Placeholder 3">
            <a:extLst>
              <a:ext uri="{FF2B5EF4-FFF2-40B4-BE49-F238E27FC236}">
                <a16:creationId xmlns:a16="http://schemas.microsoft.com/office/drawing/2014/main" id="{7CA7C9E8-5850-9049-B33F-E8A6F24CAED7}"/>
              </a:ext>
            </a:extLst>
          </p:cNvPr>
          <p:cNvSpPr>
            <a:spLocks noGrp="1"/>
          </p:cNvSpPr>
          <p:nvPr>
            <p:ph type="sldNum" sz="quarter" idx="10"/>
          </p:nvPr>
        </p:nvSpPr>
        <p:spPr/>
        <p:txBody>
          <a:bodyPr/>
          <a:lstStyle>
            <a:lvl1pPr>
              <a:spcBef>
                <a:spcPct val="20000"/>
              </a:spcBef>
              <a:buClr>
                <a:srgbClr val="0000CC"/>
              </a:buClr>
              <a:buSzPct val="75000"/>
              <a:buFont typeface="Wingdings" pitchFamily="2" charset="2"/>
              <a:buChar char="Ø"/>
              <a:defRPr sz="2400">
                <a:solidFill>
                  <a:schemeClr val="tx1"/>
                </a:solidFill>
                <a:latin typeface="Arial" panose="020B0604020202020204" pitchFamily="34" charset="0"/>
                <a:ea typeface="ＭＳ Ｐゴシック" panose="020B0600070205080204" pitchFamily="34" charset="-128"/>
              </a:defRPr>
            </a:lvl1pPr>
            <a:lvl2pPr marL="557213" indent="-214313">
              <a:spcBef>
                <a:spcPct val="20000"/>
              </a:spcBef>
              <a:buSzPct val="75000"/>
              <a:buFont typeface="Wingdings" pitchFamily="2" charset="2"/>
              <a:buChar char="Ø"/>
              <a:defRPr sz="2100">
                <a:solidFill>
                  <a:srgbClr val="0000CC"/>
                </a:solidFill>
                <a:latin typeface="Arial" panose="020B0604020202020204" pitchFamily="34" charset="0"/>
                <a:ea typeface="ＭＳ Ｐゴシック" panose="020B0600070205080204" pitchFamily="34" charset="-128"/>
              </a:defRPr>
            </a:lvl2pPr>
            <a:lvl3pPr marL="857250" indent="-17145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200150" indent="-171450">
              <a:spcBef>
                <a:spcPct val="20000"/>
              </a:spcBef>
              <a:buChar char="–"/>
              <a:defRPr sz="1500">
                <a:solidFill>
                  <a:schemeClr val="tx1"/>
                </a:solidFill>
                <a:latin typeface="Arial" panose="020B0604020202020204" pitchFamily="34" charset="0"/>
                <a:ea typeface="ＭＳ Ｐゴシック" panose="020B0600070205080204" pitchFamily="34" charset="-128"/>
              </a:defRPr>
            </a:lvl4pPr>
            <a:lvl5pPr marL="1543050" indent="-171450">
              <a:spcBef>
                <a:spcPct val="20000"/>
              </a:spcBef>
              <a:buChar char="»"/>
              <a:defRPr sz="1500">
                <a:solidFill>
                  <a:schemeClr val="tx1"/>
                </a:solidFill>
                <a:latin typeface="Arial" panose="020B0604020202020204" pitchFamily="34" charset="0"/>
                <a:ea typeface="ＭＳ Ｐゴシック" panose="020B0600070205080204" pitchFamily="34" charset="-128"/>
              </a:defRPr>
            </a:lvl5pPr>
            <a:lvl6pPr marL="2000250" indent="-171450" eaLnBrk="0" fontAlgn="base" hangingPunct="0">
              <a:spcBef>
                <a:spcPct val="20000"/>
              </a:spcBef>
              <a:spcAft>
                <a:spcPct val="0"/>
              </a:spcAft>
              <a:buChar char="»"/>
              <a:defRPr sz="1500">
                <a:solidFill>
                  <a:schemeClr val="tx1"/>
                </a:solidFill>
                <a:latin typeface="Arial" panose="020B0604020202020204" pitchFamily="34" charset="0"/>
                <a:ea typeface="ＭＳ Ｐゴシック" panose="020B0600070205080204" pitchFamily="34" charset="-128"/>
              </a:defRPr>
            </a:lvl6pPr>
            <a:lvl7pPr marL="2457450" indent="-171450" eaLnBrk="0" fontAlgn="base" hangingPunct="0">
              <a:spcBef>
                <a:spcPct val="20000"/>
              </a:spcBef>
              <a:spcAft>
                <a:spcPct val="0"/>
              </a:spcAft>
              <a:buChar char="»"/>
              <a:defRPr sz="1500">
                <a:solidFill>
                  <a:schemeClr val="tx1"/>
                </a:solidFill>
                <a:latin typeface="Arial" panose="020B0604020202020204" pitchFamily="34" charset="0"/>
                <a:ea typeface="ＭＳ Ｐゴシック" panose="020B0600070205080204" pitchFamily="34" charset="-128"/>
              </a:defRPr>
            </a:lvl7pPr>
            <a:lvl8pPr marL="2914650" indent="-171450" eaLnBrk="0" fontAlgn="base" hangingPunct="0">
              <a:spcBef>
                <a:spcPct val="20000"/>
              </a:spcBef>
              <a:spcAft>
                <a:spcPct val="0"/>
              </a:spcAft>
              <a:buChar char="»"/>
              <a:defRPr sz="1500">
                <a:solidFill>
                  <a:schemeClr val="tx1"/>
                </a:solidFill>
                <a:latin typeface="Arial" panose="020B0604020202020204" pitchFamily="34" charset="0"/>
                <a:ea typeface="ＭＳ Ｐゴシック" panose="020B0600070205080204" pitchFamily="34" charset="-128"/>
              </a:defRPr>
            </a:lvl8pPr>
            <a:lvl9pPr marL="3371850" indent="-171450" eaLnBrk="0" fontAlgn="base" hangingPunct="0">
              <a:spcBef>
                <a:spcPct val="20000"/>
              </a:spcBef>
              <a:spcAft>
                <a:spcPct val="0"/>
              </a:spcAft>
              <a:buChar char="»"/>
              <a:defRPr sz="1500">
                <a:solidFill>
                  <a:schemeClr val="tx1"/>
                </a:solidFill>
                <a:latin typeface="Arial" panose="020B0604020202020204" pitchFamily="34" charset="0"/>
                <a:ea typeface="ＭＳ Ｐゴシック" panose="020B0600070205080204" pitchFamily="34" charset="-128"/>
              </a:defRPr>
            </a:lvl9pPr>
          </a:lstStyle>
          <a:p>
            <a:pPr>
              <a:spcBef>
                <a:spcPct val="0"/>
              </a:spcBef>
              <a:buClrTx/>
              <a:buSzTx/>
              <a:buFontTx/>
              <a:buNone/>
            </a:pPr>
            <a:fld id="{7B3A3874-8280-3E43-A232-8130C8C70EF7}" type="slidenum">
              <a:rPr lang="en-US" altLang="en-US" sz="1000" smtClean="0"/>
              <a:pPr>
                <a:spcBef>
                  <a:spcPct val="0"/>
                </a:spcBef>
                <a:buClrTx/>
                <a:buSzTx/>
                <a:buFontTx/>
                <a:buNone/>
              </a:pPr>
              <a:t>3</a:t>
            </a:fld>
            <a:endParaRPr lang="en-US" altLang="en-US" sz="1000"/>
          </a:p>
        </p:txBody>
      </p:sp>
      <p:pic>
        <p:nvPicPr>
          <p:cNvPr id="7" name="Picture 6">
            <a:extLst>
              <a:ext uri="{FF2B5EF4-FFF2-40B4-BE49-F238E27FC236}">
                <a16:creationId xmlns:a16="http://schemas.microsoft.com/office/drawing/2014/main" id="{C4236B06-604D-744C-A234-959AD4274F21}"/>
              </a:ext>
            </a:extLst>
          </p:cNvPr>
          <p:cNvPicPr>
            <a:picLocks noChangeAspect="1"/>
          </p:cNvPicPr>
          <p:nvPr/>
        </p:nvPicPr>
        <p:blipFill rotWithShape="1">
          <a:blip r:embed="rId3"/>
          <a:srcRect l="11987" r="14346"/>
          <a:stretch/>
        </p:blipFill>
        <p:spPr>
          <a:xfrm>
            <a:off x="5638800" y="1320482"/>
            <a:ext cx="1548681" cy="15767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OpenFlow: Forwarding Abstraction</a:t>
            </a:r>
          </a:p>
        </p:txBody>
      </p:sp>
      <p:sp>
        <p:nvSpPr>
          <p:cNvPr id="3" name="Content Placeholder 2"/>
          <p:cNvSpPr>
            <a:spLocks noGrp="1"/>
          </p:cNvSpPr>
          <p:nvPr>
            <p:ph idx="1"/>
          </p:nvPr>
        </p:nvSpPr>
        <p:spPr>
          <a:xfrm>
            <a:off x="1447800" y="1504950"/>
            <a:ext cx="6324839" cy="2855243"/>
          </a:xfrm>
        </p:spPr>
        <p:txBody>
          <a:bodyPr>
            <a:normAutofit/>
          </a:bodyPr>
          <a:lstStyle/>
          <a:p>
            <a:pPr marL="465137" lvl="1" indent="-457200">
              <a:buSzPct val="90000"/>
              <a:buFont typeface="+mj-lt"/>
              <a:buAutoNum type="arabicPeriod"/>
            </a:pPr>
            <a:r>
              <a:rPr lang="en-US" dirty="0">
                <a:solidFill>
                  <a:schemeClr val="tx1"/>
                </a:solidFill>
              </a:rPr>
              <a:t>Vendor-agnostic interface to forwarding plane</a:t>
            </a:r>
          </a:p>
          <a:p>
            <a:pPr marL="465137" lvl="1" indent="-457200">
              <a:buSzPct val="90000"/>
              <a:buFont typeface="+mj-lt"/>
              <a:buAutoNum type="arabicPeriod"/>
            </a:pPr>
            <a:r>
              <a:rPr lang="en-US" dirty="0">
                <a:solidFill>
                  <a:schemeClr val="tx1"/>
                </a:solidFill>
              </a:rPr>
              <a:t>Simpler, lower-cost, lower-power hardware</a:t>
            </a:r>
          </a:p>
          <a:p>
            <a:pPr marL="642937" lvl="1" indent="-342900">
              <a:buFont typeface="Wingdings" pitchFamily="2" charset="2"/>
              <a:buChar char="§"/>
            </a:pPr>
            <a:endParaRPr lang="en-US" dirty="0">
              <a:solidFill>
                <a:schemeClr val="tx1"/>
              </a:solidFill>
            </a:endParaRPr>
          </a:p>
        </p:txBody>
      </p:sp>
    </p:spTree>
    <p:extLst>
      <p:ext uri="{BB962C8B-B14F-4D97-AF65-F5344CB8AC3E}">
        <p14:creationId xmlns:p14="http://schemas.microsoft.com/office/powerpoint/2010/main" val="1760681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8F21D-142D-2A44-92ED-E06BEF365E4B}"/>
              </a:ext>
            </a:extLst>
          </p:cNvPr>
          <p:cNvSpPr>
            <a:spLocks noGrp="1"/>
          </p:cNvSpPr>
          <p:nvPr>
            <p:ph type="title"/>
          </p:nvPr>
        </p:nvSpPr>
        <p:spPr/>
        <p:txBody>
          <a:bodyPr/>
          <a:lstStyle/>
          <a:p>
            <a:r>
              <a:rPr lang="en-US" dirty="0"/>
              <a:t>Match + Action abstraction</a:t>
            </a:r>
          </a:p>
        </p:txBody>
      </p:sp>
      <p:sp>
        <p:nvSpPr>
          <p:cNvPr id="3" name="Content Placeholder 2">
            <a:extLst>
              <a:ext uri="{FF2B5EF4-FFF2-40B4-BE49-F238E27FC236}">
                <a16:creationId xmlns:a16="http://schemas.microsoft.com/office/drawing/2014/main" id="{52ED69AB-7E2A-6E4C-8539-591BFFC58E47}"/>
              </a:ext>
            </a:extLst>
          </p:cNvPr>
          <p:cNvSpPr>
            <a:spLocks noGrp="1"/>
          </p:cNvSpPr>
          <p:nvPr>
            <p:ph idx="1"/>
          </p:nvPr>
        </p:nvSpPr>
        <p:spPr>
          <a:xfrm>
            <a:off x="762000" y="971550"/>
            <a:ext cx="8229600" cy="3394075"/>
          </a:xfrm>
        </p:spPr>
        <p:txBody>
          <a:bodyPr/>
          <a:lstStyle/>
          <a:p>
            <a:pPr marL="0" indent="0">
              <a:buNone/>
            </a:pPr>
            <a:r>
              <a:rPr lang="en-US" dirty="0"/>
              <a:t>Pros</a:t>
            </a:r>
          </a:p>
          <a:p>
            <a:pPr>
              <a:buFont typeface="Wingdings" pitchFamily="2" charset="2"/>
              <a:buChar char="§"/>
            </a:pPr>
            <a:r>
              <a:rPr lang="en-US" sz="1800" dirty="0"/>
              <a:t>Simple abstraction of stateless forwarding</a:t>
            </a:r>
            <a:br>
              <a:rPr lang="en-US" sz="1800" dirty="0"/>
            </a:br>
            <a:r>
              <a:rPr lang="en-US" sz="1800" dirty="0"/>
              <a:t>(e.g. Ethernet, IPv4, IPv6, VLAN, VPNs, …)</a:t>
            </a:r>
          </a:p>
          <a:p>
            <a:pPr>
              <a:buFont typeface="Wingdings" pitchFamily="2" charset="2"/>
              <a:buChar char="§"/>
            </a:pPr>
            <a:r>
              <a:rPr lang="en-US" sz="1800" dirty="0"/>
              <a:t>Add/delete table entries: If a packet matches a field, then perform actions.</a:t>
            </a:r>
          </a:p>
          <a:p>
            <a:pPr>
              <a:buFont typeface="Wingdings" pitchFamily="2" charset="2"/>
              <a:buChar char="§"/>
            </a:pPr>
            <a:r>
              <a:rPr lang="en-US" sz="1800" dirty="0"/>
              <a:t>Allows one API to control multiple protocols</a:t>
            </a:r>
          </a:p>
          <a:p>
            <a:pPr>
              <a:buFont typeface="Wingdings" pitchFamily="2" charset="2"/>
              <a:buChar char="§"/>
            </a:pPr>
            <a:r>
              <a:rPr lang="en-US" sz="1800" dirty="0"/>
              <a:t>Enabled multiple controllers: NOX, POX, ONIX, Beacon, Floodlight, …</a:t>
            </a:r>
          </a:p>
          <a:p>
            <a:pPr>
              <a:buFont typeface="Wingdings" pitchFamily="2" charset="2"/>
              <a:buChar char="§"/>
            </a:pPr>
            <a:r>
              <a:rPr lang="en-US" sz="1800" dirty="0"/>
              <a:t>Easy to add to existing switches or new disaggregated switches </a:t>
            </a:r>
            <a:br>
              <a:rPr lang="en-US" sz="1800" dirty="0"/>
            </a:br>
            <a:r>
              <a:rPr lang="en-US" sz="1800" dirty="0"/>
              <a:t>(hence Google adoption)</a:t>
            </a:r>
          </a:p>
          <a:p>
            <a:pPr marL="0" indent="0">
              <a:buNone/>
            </a:pPr>
            <a:r>
              <a:rPr lang="en-US" dirty="0"/>
              <a:t>Cons</a:t>
            </a:r>
          </a:p>
          <a:p>
            <a:pPr>
              <a:buFont typeface="Wingdings" pitchFamily="2" charset="2"/>
              <a:buChar char="§"/>
            </a:pPr>
            <a:r>
              <a:rPr lang="en-US" sz="1800" dirty="0"/>
              <a:t>Underlying functions were fixed, hard to add or evolve (hence P4 later)</a:t>
            </a:r>
          </a:p>
          <a:p>
            <a:pPr>
              <a:buFont typeface="Wingdings" pitchFamily="2" charset="2"/>
              <a:buChar char="§"/>
            </a:pPr>
            <a:r>
              <a:rPr lang="en-US" sz="1800" dirty="0"/>
              <a:t>Hard to introduce new versions of API</a:t>
            </a:r>
          </a:p>
          <a:p>
            <a:pPr>
              <a:buFont typeface="Wingdings" pitchFamily="2" charset="2"/>
              <a:buChar char="§"/>
            </a:pPr>
            <a:r>
              <a:rPr lang="en-US" sz="1800" dirty="0"/>
              <a:t>Switch vendors very reluctant to support</a:t>
            </a:r>
          </a:p>
          <a:p>
            <a:pPr marL="0" indent="0">
              <a:buNone/>
            </a:pPr>
            <a:endParaRPr lang="en-US" dirty="0"/>
          </a:p>
          <a:p>
            <a:pPr>
              <a:buFont typeface="Wingdings" pitchFamily="2" charset="2"/>
              <a:buChar char="§"/>
            </a:pPr>
            <a:endParaRPr lang="en-US" dirty="0"/>
          </a:p>
          <a:p>
            <a:endParaRPr lang="en-US" dirty="0"/>
          </a:p>
        </p:txBody>
      </p:sp>
      <p:sp>
        <p:nvSpPr>
          <p:cNvPr id="4" name="Slide Number Placeholder 3">
            <a:extLst>
              <a:ext uri="{FF2B5EF4-FFF2-40B4-BE49-F238E27FC236}">
                <a16:creationId xmlns:a16="http://schemas.microsoft.com/office/drawing/2014/main" id="{503205A2-4200-8A40-94E0-F6FE5A1744EB}"/>
              </a:ext>
            </a:extLst>
          </p:cNvPr>
          <p:cNvSpPr>
            <a:spLocks noGrp="1"/>
          </p:cNvSpPr>
          <p:nvPr>
            <p:ph type="sldNum" sz="quarter" idx="10"/>
          </p:nvPr>
        </p:nvSpPr>
        <p:spPr/>
        <p:txBody>
          <a:bodyPr/>
          <a:lstStyle/>
          <a:p>
            <a:fld id="{5328B5F4-9676-1D47-98AA-AF6FFDAECEFB}" type="slidenum">
              <a:rPr lang="en-US" altLang="en-US" smtClean="0"/>
              <a:pPr/>
              <a:t>31</a:t>
            </a:fld>
            <a:endParaRPr lang="en-US" altLang="en-US"/>
          </a:p>
        </p:txBody>
      </p:sp>
    </p:spTree>
    <p:extLst>
      <p:ext uri="{BB962C8B-B14F-4D97-AF65-F5344CB8AC3E}">
        <p14:creationId xmlns:p14="http://schemas.microsoft.com/office/powerpoint/2010/main" val="1898332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81000" y="1597819"/>
            <a:ext cx="8229600" cy="1102519"/>
          </a:xfrm>
        </p:spPr>
        <p:txBody>
          <a:bodyPr/>
          <a:lstStyle/>
          <a:p>
            <a:r>
              <a:rPr lang="en-US" dirty="0"/>
              <a:t>In the context of bigger </a:t>
            </a:r>
            <a:br>
              <a:rPr lang="en-US" dirty="0"/>
            </a:br>
            <a:r>
              <a:rPr lang="en-US" dirty="0"/>
              <a:t>networking industry changes</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209120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Computer Industry</a:t>
            </a:r>
          </a:p>
        </p:txBody>
      </p:sp>
      <p:pic>
        <p:nvPicPr>
          <p:cNvPr id="8" name="Picture 7"/>
          <p:cNvPicPr>
            <a:picLocks noChangeAspect="1"/>
          </p:cNvPicPr>
          <p:nvPr/>
        </p:nvPicPr>
        <p:blipFill>
          <a:blip r:embed="rId2">
            <a:extLst>
              <a:ext uri="{BEBA8EAE-BF5A-486C-A8C5-ECC9F3942E4B}">
                <a14:imgProps xmlns:a14="http://schemas.microsoft.com/office/drawing/2010/main">
                  <a14:imgLayer r:embed="rId3">
                    <a14:imgEffect>
                      <a14:backgroundRemoval t="2058" b="94741" l="6563" r="96042"/>
                    </a14:imgEffect>
                  </a14:imgLayer>
                </a14:imgProps>
              </a:ext>
              <a:ext uri="{28A0092B-C50C-407E-A947-70E740481C1C}">
                <a14:useLocalDpi xmlns:a14="http://schemas.microsoft.com/office/drawing/2010/main" val="0"/>
              </a:ext>
            </a:extLst>
          </a:blip>
          <a:srcRect l="6149" t="1500" r="3650" b="5499"/>
          <a:stretch>
            <a:fillRect/>
          </a:stretch>
        </p:blipFill>
        <p:spPr bwMode="auto">
          <a:xfrm>
            <a:off x="557633" y="1321901"/>
            <a:ext cx="2489914" cy="263138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Rounded Rectangle 4"/>
          <p:cNvSpPr/>
          <p:nvPr/>
        </p:nvSpPr>
        <p:spPr bwMode="auto">
          <a:xfrm>
            <a:off x="867854" y="2280296"/>
            <a:ext cx="1481813" cy="72390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auto" hangingPunct="1">
              <a:spcBef>
                <a:spcPts val="0"/>
              </a:spcBef>
              <a:spcAft>
                <a:spcPts val="0"/>
              </a:spcAft>
              <a:defRPr/>
            </a:pPr>
            <a:r>
              <a:rPr lang="en-US" sz="1250" dirty="0">
                <a:solidFill>
                  <a:schemeClr val="bg1">
                    <a:lumMod val="95000"/>
                  </a:schemeClr>
                </a:solidFill>
              </a:rPr>
              <a:t>Specialized</a:t>
            </a:r>
          </a:p>
          <a:p>
            <a:pPr algn="ctr" eaLnBrk="1" fontAlgn="auto" hangingPunct="1">
              <a:spcBef>
                <a:spcPts val="0"/>
              </a:spcBef>
              <a:spcAft>
                <a:spcPts val="0"/>
              </a:spcAft>
              <a:defRPr/>
            </a:pPr>
            <a:r>
              <a:rPr lang="en-US" sz="1250" dirty="0">
                <a:solidFill>
                  <a:schemeClr val="bg1">
                    <a:lumMod val="95000"/>
                  </a:schemeClr>
                </a:solidFill>
              </a:rPr>
              <a:t>Operating System</a:t>
            </a:r>
            <a:endParaRPr lang="en-US" sz="1125" dirty="0">
              <a:solidFill>
                <a:schemeClr val="bg1">
                  <a:lumMod val="95000"/>
                </a:schemeClr>
              </a:solidFill>
            </a:endParaRPr>
          </a:p>
        </p:txBody>
      </p:sp>
      <p:sp>
        <p:nvSpPr>
          <p:cNvPr id="6" name="Rounded Rectangle 5"/>
          <p:cNvSpPr/>
          <p:nvPr/>
        </p:nvSpPr>
        <p:spPr bwMode="auto">
          <a:xfrm>
            <a:off x="867854" y="3070871"/>
            <a:ext cx="1481813" cy="62865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auto" hangingPunct="1">
              <a:spcBef>
                <a:spcPts val="0"/>
              </a:spcBef>
              <a:spcAft>
                <a:spcPts val="0"/>
              </a:spcAft>
              <a:defRPr/>
            </a:pPr>
            <a:r>
              <a:rPr lang="en-US" sz="1250">
                <a:solidFill>
                  <a:schemeClr val="bg1">
                    <a:lumMod val="95000"/>
                  </a:schemeClr>
                </a:solidFill>
              </a:rPr>
              <a:t>Specialized</a:t>
            </a:r>
          </a:p>
          <a:p>
            <a:pPr algn="ctr" eaLnBrk="1" fontAlgn="auto" hangingPunct="1">
              <a:spcBef>
                <a:spcPts val="0"/>
              </a:spcBef>
              <a:spcAft>
                <a:spcPts val="0"/>
              </a:spcAft>
              <a:defRPr/>
            </a:pPr>
            <a:r>
              <a:rPr lang="en-US" sz="1250">
                <a:solidFill>
                  <a:schemeClr val="bg1">
                    <a:lumMod val="95000"/>
                  </a:schemeClr>
                </a:solidFill>
              </a:rPr>
              <a:t>Hardware</a:t>
            </a:r>
            <a:endParaRPr lang="en-US" sz="1125">
              <a:solidFill>
                <a:schemeClr val="bg1">
                  <a:lumMod val="95000"/>
                </a:schemeClr>
              </a:solidFill>
            </a:endParaRPr>
          </a:p>
        </p:txBody>
      </p:sp>
      <p:sp>
        <p:nvSpPr>
          <p:cNvPr id="7" name="Rounded Rectangle 6"/>
          <p:cNvSpPr/>
          <p:nvPr/>
        </p:nvSpPr>
        <p:spPr bwMode="auto">
          <a:xfrm>
            <a:off x="867854" y="1661171"/>
            <a:ext cx="1481813" cy="55245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auto" hangingPunct="1">
              <a:spcBef>
                <a:spcPts val="0"/>
              </a:spcBef>
              <a:spcAft>
                <a:spcPts val="0"/>
              </a:spcAft>
              <a:defRPr/>
            </a:pPr>
            <a:r>
              <a:rPr lang="en-US" sz="1250" dirty="0">
                <a:solidFill>
                  <a:schemeClr val="bg1">
                    <a:lumMod val="95000"/>
                  </a:schemeClr>
                </a:solidFill>
              </a:rPr>
              <a:t>Specialized</a:t>
            </a:r>
          </a:p>
          <a:p>
            <a:pPr algn="ctr" eaLnBrk="1" fontAlgn="auto" hangingPunct="1">
              <a:spcBef>
                <a:spcPts val="0"/>
              </a:spcBef>
              <a:spcAft>
                <a:spcPts val="0"/>
              </a:spcAft>
              <a:defRPr/>
            </a:pPr>
            <a:r>
              <a:rPr lang="en-US" sz="1250" dirty="0">
                <a:solidFill>
                  <a:schemeClr val="bg1">
                    <a:lumMod val="95000"/>
                  </a:schemeClr>
                </a:solidFill>
              </a:rPr>
              <a:t>Applications</a:t>
            </a:r>
            <a:endParaRPr lang="en-US" sz="1125" dirty="0">
              <a:solidFill>
                <a:schemeClr val="bg1">
                  <a:lumMod val="95000"/>
                </a:schemeClr>
              </a:solidFill>
            </a:endParaRPr>
          </a:p>
        </p:txBody>
      </p:sp>
      <p:grpSp>
        <p:nvGrpSpPr>
          <p:cNvPr id="9" name="Group 47"/>
          <p:cNvGrpSpPr>
            <a:grpSpLocks/>
          </p:cNvGrpSpPr>
          <p:nvPr/>
        </p:nvGrpSpPr>
        <p:grpSpPr bwMode="auto">
          <a:xfrm>
            <a:off x="5667375" y="1472321"/>
            <a:ext cx="2286000" cy="428625"/>
            <a:chOff x="5334000" y="1371600"/>
            <a:chExt cx="3657600" cy="685800"/>
          </a:xfrm>
        </p:grpSpPr>
        <p:sp>
          <p:nvSpPr>
            <p:cNvPr id="10" name="Rounded Rectangle 9"/>
            <p:cNvSpPr/>
            <p:nvPr/>
          </p:nvSpPr>
          <p:spPr bwMode="auto">
            <a:xfrm>
              <a:off x="8382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1" name="Rounded Rectangle 10"/>
            <p:cNvSpPr/>
            <p:nvPr/>
          </p:nvSpPr>
          <p:spPr bwMode="auto">
            <a:xfrm>
              <a:off x="80772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2" name="Rounded Rectangle 11"/>
            <p:cNvSpPr/>
            <p:nvPr/>
          </p:nvSpPr>
          <p:spPr bwMode="auto">
            <a:xfrm>
              <a:off x="77724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3" name="Rounded Rectangle 12"/>
            <p:cNvSpPr/>
            <p:nvPr/>
          </p:nvSpPr>
          <p:spPr bwMode="auto">
            <a:xfrm>
              <a:off x="74676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4" name="Rounded Rectangle 13"/>
            <p:cNvSpPr/>
            <p:nvPr/>
          </p:nvSpPr>
          <p:spPr bwMode="auto">
            <a:xfrm>
              <a:off x="71628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5" name="Rounded Rectangle 14"/>
            <p:cNvSpPr/>
            <p:nvPr/>
          </p:nvSpPr>
          <p:spPr bwMode="auto">
            <a:xfrm>
              <a:off x="6858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6" name="Rounded Rectangle 15"/>
            <p:cNvSpPr/>
            <p:nvPr/>
          </p:nvSpPr>
          <p:spPr bwMode="auto">
            <a:xfrm>
              <a:off x="65532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7" name="Rounded Rectangle 16"/>
            <p:cNvSpPr/>
            <p:nvPr/>
          </p:nvSpPr>
          <p:spPr bwMode="auto">
            <a:xfrm>
              <a:off x="62484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8" name="Rounded Rectangle 17"/>
            <p:cNvSpPr/>
            <p:nvPr/>
          </p:nvSpPr>
          <p:spPr bwMode="auto">
            <a:xfrm>
              <a:off x="59436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9" name="Rounded Rectangle 18"/>
            <p:cNvSpPr/>
            <p:nvPr/>
          </p:nvSpPr>
          <p:spPr bwMode="auto">
            <a:xfrm>
              <a:off x="56388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20" name="Rounded Rectangle 19"/>
            <p:cNvSpPr/>
            <p:nvPr/>
          </p:nvSpPr>
          <p:spPr bwMode="auto">
            <a:xfrm>
              <a:off x="5334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grpSp>
      <p:grpSp>
        <p:nvGrpSpPr>
          <p:cNvPr id="24" name="Group 51"/>
          <p:cNvGrpSpPr>
            <a:grpSpLocks/>
          </p:cNvGrpSpPr>
          <p:nvPr/>
        </p:nvGrpSpPr>
        <p:grpSpPr bwMode="auto">
          <a:xfrm>
            <a:off x="6048375" y="2908013"/>
            <a:ext cx="1619250" cy="265457"/>
            <a:chOff x="6019800" y="3200400"/>
            <a:chExt cx="2590800" cy="424601"/>
          </a:xfrm>
        </p:grpSpPr>
        <p:cxnSp>
          <p:nvCxnSpPr>
            <p:cNvPr id="25" name="Straight Connector 24"/>
            <p:cNvCxnSpPr/>
            <p:nvPr/>
          </p:nvCxnSpPr>
          <p:spPr>
            <a:xfrm>
              <a:off x="6019800" y="3427343"/>
              <a:ext cx="25908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6" name="TextBox 23"/>
            <p:cNvSpPr txBox="1">
              <a:spLocks noChangeArrowheads="1"/>
            </p:cNvSpPr>
            <p:nvPr/>
          </p:nvSpPr>
          <p:spPr bwMode="auto">
            <a:xfrm>
              <a:off x="6453790" y="3200400"/>
              <a:ext cx="1821525" cy="424601"/>
            </a:xfrm>
            <a:prstGeom prst="rect">
              <a:avLst/>
            </a:prstGeom>
            <a:solidFill>
              <a:schemeClr val="bg1">
                <a:lumMod val="9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125" dirty="0">
                  <a:solidFill>
                    <a:schemeClr val="accent2"/>
                  </a:solidFill>
                  <a:latin typeface="Arial" charset="0"/>
                </a:rPr>
                <a:t>Open Interface</a:t>
              </a:r>
            </a:p>
          </p:txBody>
        </p:sp>
      </p:grpSp>
      <p:grpSp>
        <p:nvGrpSpPr>
          <p:cNvPr id="27" name="Group 57"/>
          <p:cNvGrpSpPr>
            <a:grpSpLocks/>
          </p:cNvGrpSpPr>
          <p:nvPr/>
        </p:nvGrpSpPr>
        <p:grpSpPr bwMode="auto">
          <a:xfrm>
            <a:off x="5667375" y="2043821"/>
            <a:ext cx="2190750" cy="809625"/>
            <a:chOff x="5334000" y="1828800"/>
            <a:chExt cx="3505200" cy="1295400"/>
          </a:xfrm>
        </p:grpSpPr>
        <p:sp>
          <p:nvSpPr>
            <p:cNvPr id="28" name="Rounded Rectangle 27"/>
            <p:cNvSpPr/>
            <p:nvPr/>
          </p:nvSpPr>
          <p:spPr bwMode="auto">
            <a:xfrm>
              <a:off x="6934200" y="2286000"/>
              <a:ext cx="762000" cy="838200"/>
            </a:xfrm>
            <a:prstGeom prst="roundRect">
              <a:avLst/>
            </a:prstGeom>
            <a:gradFill>
              <a:gsLst>
                <a:gs pos="0">
                  <a:srgbClr val="008000"/>
                </a:gs>
                <a:gs pos="100000">
                  <a:srgbClr val="00C362"/>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800" dirty="0">
                  <a:solidFill>
                    <a:srgbClr val="FFFFFF"/>
                  </a:solidFill>
                </a:rPr>
                <a:t>Linux</a:t>
              </a:r>
            </a:p>
          </p:txBody>
        </p:sp>
        <p:sp>
          <p:nvSpPr>
            <p:cNvPr id="29" name="Rounded Rectangle 28"/>
            <p:cNvSpPr/>
            <p:nvPr/>
          </p:nvSpPr>
          <p:spPr bwMode="auto">
            <a:xfrm>
              <a:off x="8077200" y="2286000"/>
              <a:ext cx="762000" cy="838200"/>
            </a:xfrm>
            <a:prstGeom prst="roundRect">
              <a:avLst/>
            </a:prstGeom>
            <a:gradFill>
              <a:gsLst>
                <a:gs pos="0">
                  <a:srgbClr val="FF00FF"/>
                </a:gs>
                <a:gs pos="100000">
                  <a:srgbClr val="FF99C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000">
                  <a:solidFill>
                    <a:srgbClr val="FFFFFF"/>
                  </a:solidFill>
                </a:rPr>
                <a:t>Mac</a:t>
              </a:r>
            </a:p>
            <a:p>
              <a:pPr algn="ctr" fontAlgn="auto">
                <a:spcBef>
                  <a:spcPts val="0"/>
                </a:spcBef>
                <a:spcAft>
                  <a:spcPts val="0"/>
                </a:spcAft>
                <a:defRPr/>
              </a:pPr>
              <a:r>
                <a:rPr lang="en-US" sz="1000">
                  <a:solidFill>
                    <a:srgbClr val="FFFFFF"/>
                  </a:solidFill>
                </a:rPr>
                <a:t>OS</a:t>
              </a:r>
            </a:p>
          </p:txBody>
        </p:sp>
        <p:sp>
          <p:nvSpPr>
            <p:cNvPr id="30" name="Rounded Rectangle 29"/>
            <p:cNvSpPr/>
            <p:nvPr/>
          </p:nvSpPr>
          <p:spPr bwMode="auto">
            <a:xfrm>
              <a:off x="5334000" y="2286000"/>
              <a:ext cx="1219200" cy="838200"/>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000" dirty="0">
                  <a:solidFill>
                    <a:srgbClr val="FFFFFF"/>
                  </a:solidFill>
                </a:rPr>
                <a:t>Windows</a:t>
              </a:r>
            </a:p>
            <a:p>
              <a:pPr algn="ctr" fontAlgn="auto">
                <a:spcBef>
                  <a:spcPts val="0"/>
                </a:spcBef>
                <a:spcAft>
                  <a:spcPts val="0"/>
                </a:spcAft>
                <a:defRPr/>
              </a:pPr>
              <a:r>
                <a:rPr lang="en-US" sz="1000" dirty="0">
                  <a:solidFill>
                    <a:srgbClr val="FFFFFF"/>
                  </a:solidFill>
                </a:rPr>
                <a:t>(OS)</a:t>
              </a:r>
            </a:p>
          </p:txBody>
        </p:sp>
        <p:sp>
          <p:nvSpPr>
            <p:cNvPr id="31" name="TextBox 23"/>
            <p:cNvSpPr txBox="1">
              <a:spLocks noChangeArrowheads="1"/>
            </p:cNvSpPr>
            <p:nvPr/>
          </p:nvSpPr>
          <p:spPr bwMode="auto">
            <a:xfrm>
              <a:off x="6553200" y="2526269"/>
              <a:ext cx="500650" cy="4247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125">
                  <a:latin typeface="Arial" charset="0"/>
                </a:rPr>
                <a:t>or</a:t>
              </a:r>
            </a:p>
          </p:txBody>
        </p:sp>
        <p:sp>
          <p:nvSpPr>
            <p:cNvPr id="32" name="TextBox 24"/>
            <p:cNvSpPr txBox="1">
              <a:spLocks noChangeArrowheads="1"/>
            </p:cNvSpPr>
            <p:nvPr/>
          </p:nvSpPr>
          <p:spPr bwMode="auto">
            <a:xfrm>
              <a:off x="7696200" y="2514600"/>
              <a:ext cx="500650" cy="4247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125">
                  <a:latin typeface="Arial" charset="0"/>
                </a:rPr>
                <a:t>or</a:t>
              </a:r>
            </a:p>
          </p:txBody>
        </p:sp>
        <p:grpSp>
          <p:nvGrpSpPr>
            <p:cNvPr id="33" name="Group 52"/>
            <p:cNvGrpSpPr>
              <a:grpSpLocks/>
            </p:cNvGrpSpPr>
            <p:nvPr/>
          </p:nvGrpSpPr>
          <p:grpSpPr bwMode="auto">
            <a:xfrm>
              <a:off x="5943600" y="1828800"/>
              <a:ext cx="2590800" cy="424730"/>
              <a:chOff x="6019800" y="3200400"/>
              <a:chExt cx="2590800" cy="424730"/>
            </a:xfrm>
          </p:grpSpPr>
          <p:cxnSp>
            <p:nvCxnSpPr>
              <p:cNvPr id="34" name="Straight Connector 33"/>
              <p:cNvCxnSpPr/>
              <p:nvPr/>
            </p:nvCxnSpPr>
            <p:spPr>
              <a:xfrm>
                <a:off x="6019800" y="3427413"/>
                <a:ext cx="2590800" cy="1587"/>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35" name="TextBox 23"/>
              <p:cNvSpPr txBox="1">
                <a:spLocks noChangeArrowheads="1"/>
              </p:cNvSpPr>
              <p:nvPr/>
            </p:nvSpPr>
            <p:spPr bwMode="auto">
              <a:xfrm>
                <a:off x="6453790" y="3200400"/>
                <a:ext cx="1821525" cy="424730"/>
              </a:xfrm>
              <a:prstGeom prst="rect">
                <a:avLst/>
              </a:prstGeom>
              <a:solidFill>
                <a:schemeClr val="bg1">
                  <a:lumMod val="9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125" dirty="0">
                    <a:solidFill>
                      <a:schemeClr val="accent2"/>
                    </a:solidFill>
                    <a:latin typeface="Arial" charset="0"/>
                  </a:rPr>
                  <a:t>Open Interface</a:t>
                </a:r>
              </a:p>
            </p:txBody>
          </p:sp>
        </p:grpSp>
      </p:grpSp>
      <p:grpSp>
        <p:nvGrpSpPr>
          <p:cNvPr id="37" name="Group 36"/>
          <p:cNvGrpSpPr/>
          <p:nvPr/>
        </p:nvGrpSpPr>
        <p:grpSpPr>
          <a:xfrm>
            <a:off x="5386044" y="3234198"/>
            <a:ext cx="2186331" cy="719089"/>
            <a:chOff x="7855670" y="5174717"/>
            <a:chExt cx="3498130" cy="1150542"/>
          </a:xfrm>
        </p:grpSpPr>
        <p:sp>
          <p:nvSpPr>
            <p:cNvPr id="22" name="Rounded Rectangle 21"/>
            <p:cNvSpPr/>
            <p:nvPr/>
          </p:nvSpPr>
          <p:spPr bwMode="auto">
            <a:xfrm>
              <a:off x="9067800" y="5174717"/>
              <a:ext cx="2286000" cy="838456"/>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auto" hangingPunct="1">
                <a:spcBef>
                  <a:spcPts val="0"/>
                </a:spcBef>
                <a:spcAft>
                  <a:spcPts val="0"/>
                </a:spcAft>
                <a:defRPr/>
              </a:pPr>
              <a:r>
                <a:rPr lang="en-US" sz="1250">
                  <a:solidFill>
                    <a:schemeClr val="bg1"/>
                  </a:solidFill>
                </a:rPr>
                <a:t>Microprocessor</a:t>
              </a:r>
              <a:endParaRPr lang="en-US" sz="1125">
                <a:solidFill>
                  <a:schemeClr val="bg1"/>
                </a:solidFill>
              </a:endParaRPr>
            </a:p>
          </p:txBody>
        </p:sp>
        <p:pic>
          <p:nvPicPr>
            <p:cNvPr id="3" name="Picture 2"/>
            <p:cNvPicPr>
              <a:picLocks noChangeAspect="1"/>
            </p:cNvPicPr>
            <p:nvPr/>
          </p:nvPicPr>
          <p:blipFill>
            <a:blip r:embed="rId4">
              <a:extLst>
                <a:ext uri="{BEBA8EAE-BF5A-486C-A8C5-ECC9F3942E4B}">
                  <a14:imgProps xmlns:a14="http://schemas.microsoft.com/office/drawing/2010/main">
                    <a14:imgLayer r:embed="rId5">
                      <a14:imgEffect>
                        <a14:backgroundRemoval t="908" b="96623" l="4000" r="97969"/>
                      </a14:imgEffect>
                    </a14:imgLayer>
                  </a14:imgProps>
                </a:ext>
              </a:extLst>
            </a:blip>
            <a:stretch>
              <a:fillRect/>
            </a:stretch>
          </p:blipFill>
          <p:spPr>
            <a:xfrm>
              <a:off x="7855670" y="5282070"/>
              <a:ext cx="1212130" cy="1043189"/>
            </a:xfrm>
            <a:prstGeom prst="rect">
              <a:avLst/>
            </a:prstGeom>
          </p:spPr>
        </p:pic>
      </p:grpSp>
      <p:cxnSp>
        <p:nvCxnSpPr>
          <p:cNvPr id="39" name="Straight Arrow Connector 38"/>
          <p:cNvCxnSpPr/>
          <p:nvPr/>
        </p:nvCxnSpPr>
        <p:spPr>
          <a:xfrm flipV="1">
            <a:off x="3605940" y="2552504"/>
            <a:ext cx="1033201" cy="6843"/>
          </a:xfrm>
          <a:prstGeom prst="straightConnector1">
            <a:avLst/>
          </a:prstGeom>
          <a:ln w="76200" cmpd="sng">
            <a:solidFill>
              <a:schemeClr val="tx1"/>
            </a:solidFill>
            <a:tailEnd type="arrow"/>
          </a:ln>
          <a:effectLst>
            <a:outerShdw blurRad="50800" dist="38100" dir="8220000" algn="tl" rotWithShape="0">
              <a:schemeClr val="tx1">
                <a:alpha val="40000"/>
              </a:schemeClr>
            </a:outerShdw>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93149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wipe(left)">
                                      <p:cBhvr>
                                        <p:cTn id="20" dur="500"/>
                                        <p:tgtEl>
                                          <p:spTgt spid="39"/>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left)">
                                      <p:cBhvr>
                                        <p:cTn id="3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61"/>
            <a:ext cx="8229600" cy="857250"/>
          </a:xfrm>
        </p:spPr>
        <p:txBody>
          <a:bodyPr/>
          <a:lstStyle/>
          <a:p>
            <a:r>
              <a:rPr lang="en-US" dirty="0"/>
              <a:t>Networking Industry</a:t>
            </a:r>
          </a:p>
        </p:txBody>
      </p:sp>
      <p:pic>
        <p:nvPicPr>
          <p:cNvPr id="8" name="Picture 7"/>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backgroundRemoval t="9417" b="92292" l="10000" r="90000">
                        <a14:foregroundMark x1="24500" y1="91250" x2="30567" y2="92292"/>
                        <a14:foregroundMark x1="30567" y1="92292" x2="39500" y2="90625"/>
                        <a14:foregroundMark x1="26967" y1="9208" x2="33267" y2="9625"/>
                        <a14:foregroundMark x1="33267" y1="9625" x2="39400" y2="9417"/>
                        <a14:foregroundMark x1="39400" y1="9417" x2="44467" y2="9833"/>
                        <a14:foregroundMark x1="51533" y1="90208" x2="59967" y2="88792"/>
                      </a14:backgroundRemoval>
                    </a14:imgEffect>
                  </a14:imgLayer>
                </a14:imgProps>
              </a:ext>
              <a:ext uri="{28A0092B-C50C-407E-A947-70E740481C1C}">
                <a14:useLocalDpi xmlns:a14="http://schemas.microsoft.com/office/drawing/2010/main" val="0"/>
              </a:ext>
            </a:extLst>
          </a:blip>
          <a:srcRect/>
          <a:stretch>
            <a:fillRect/>
          </a:stretch>
        </p:blipFill>
        <p:spPr bwMode="auto">
          <a:xfrm>
            <a:off x="-456668" y="1471000"/>
            <a:ext cx="5064564" cy="30387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Rounded Rectangle 4"/>
          <p:cNvSpPr/>
          <p:nvPr/>
        </p:nvSpPr>
        <p:spPr bwMode="auto">
          <a:xfrm>
            <a:off x="1357668" y="2659789"/>
            <a:ext cx="1905000" cy="72390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auto" hangingPunct="1">
              <a:spcBef>
                <a:spcPts val="0"/>
              </a:spcBef>
              <a:spcAft>
                <a:spcPts val="0"/>
              </a:spcAft>
              <a:defRPr/>
            </a:pPr>
            <a:r>
              <a:rPr lang="en-US" sz="1250" dirty="0">
                <a:solidFill>
                  <a:schemeClr val="bg1"/>
                </a:solidFill>
              </a:rPr>
              <a:t>Specialized</a:t>
            </a:r>
          </a:p>
          <a:p>
            <a:pPr algn="ctr" eaLnBrk="1" fontAlgn="auto" hangingPunct="1">
              <a:spcBef>
                <a:spcPts val="0"/>
              </a:spcBef>
              <a:spcAft>
                <a:spcPts val="0"/>
              </a:spcAft>
              <a:defRPr/>
            </a:pPr>
            <a:r>
              <a:rPr lang="en-US" sz="1250" dirty="0">
                <a:solidFill>
                  <a:schemeClr val="bg1"/>
                </a:solidFill>
              </a:rPr>
              <a:t>Operating System</a:t>
            </a:r>
            <a:endParaRPr lang="en-US" sz="1125" dirty="0">
              <a:solidFill>
                <a:schemeClr val="bg1"/>
              </a:solidFill>
            </a:endParaRPr>
          </a:p>
        </p:txBody>
      </p:sp>
      <p:sp>
        <p:nvSpPr>
          <p:cNvPr id="6" name="Rounded Rectangle 5"/>
          <p:cNvSpPr/>
          <p:nvPr/>
        </p:nvSpPr>
        <p:spPr bwMode="auto">
          <a:xfrm>
            <a:off x="1357668" y="3440839"/>
            <a:ext cx="1905000" cy="62865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auto" hangingPunct="1">
              <a:spcBef>
                <a:spcPts val="0"/>
              </a:spcBef>
              <a:spcAft>
                <a:spcPts val="0"/>
              </a:spcAft>
              <a:defRPr/>
            </a:pPr>
            <a:r>
              <a:rPr lang="en-US" sz="1250">
                <a:solidFill>
                  <a:schemeClr val="bg1"/>
                </a:solidFill>
              </a:rPr>
              <a:t>Specialized</a:t>
            </a:r>
          </a:p>
          <a:p>
            <a:pPr algn="ctr" eaLnBrk="1" fontAlgn="auto" hangingPunct="1">
              <a:spcBef>
                <a:spcPts val="0"/>
              </a:spcBef>
              <a:spcAft>
                <a:spcPts val="0"/>
              </a:spcAft>
              <a:defRPr/>
            </a:pPr>
            <a:r>
              <a:rPr lang="en-US" sz="1250">
                <a:solidFill>
                  <a:schemeClr val="bg1"/>
                </a:solidFill>
              </a:rPr>
              <a:t>Hardware</a:t>
            </a:r>
            <a:endParaRPr lang="en-US" sz="1125">
              <a:solidFill>
                <a:schemeClr val="bg1"/>
              </a:solidFill>
            </a:endParaRPr>
          </a:p>
        </p:txBody>
      </p:sp>
      <p:sp>
        <p:nvSpPr>
          <p:cNvPr id="7" name="Rounded Rectangle 6"/>
          <p:cNvSpPr/>
          <p:nvPr/>
        </p:nvSpPr>
        <p:spPr bwMode="auto">
          <a:xfrm>
            <a:off x="1357668" y="2031139"/>
            <a:ext cx="1905000" cy="55245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auto" hangingPunct="1">
              <a:spcBef>
                <a:spcPts val="0"/>
              </a:spcBef>
              <a:spcAft>
                <a:spcPts val="0"/>
              </a:spcAft>
              <a:defRPr/>
            </a:pPr>
            <a:r>
              <a:rPr lang="en-US" sz="1250">
                <a:solidFill>
                  <a:schemeClr val="bg1"/>
                </a:solidFill>
              </a:rPr>
              <a:t>Specialized</a:t>
            </a:r>
          </a:p>
          <a:p>
            <a:pPr algn="ctr" eaLnBrk="1" fontAlgn="auto" hangingPunct="1">
              <a:spcBef>
                <a:spcPts val="0"/>
              </a:spcBef>
              <a:spcAft>
                <a:spcPts val="0"/>
              </a:spcAft>
              <a:defRPr/>
            </a:pPr>
            <a:r>
              <a:rPr lang="en-US" sz="1250">
                <a:solidFill>
                  <a:schemeClr val="bg1"/>
                </a:solidFill>
              </a:rPr>
              <a:t>Features</a:t>
            </a:r>
            <a:endParaRPr lang="en-US" sz="1125">
              <a:solidFill>
                <a:schemeClr val="bg1"/>
              </a:solidFill>
            </a:endParaRPr>
          </a:p>
        </p:txBody>
      </p:sp>
      <p:grpSp>
        <p:nvGrpSpPr>
          <p:cNvPr id="9" name="Group 47"/>
          <p:cNvGrpSpPr>
            <a:grpSpLocks/>
          </p:cNvGrpSpPr>
          <p:nvPr/>
        </p:nvGrpSpPr>
        <p:grpSpPr bwMode="auto">
          <a:xfrm>
            <a:off x="5667375" y="1472321"/>
            <a:ext cx="2286000" cy="428625"/>
            <a:chOff x="5334000" y="1371600"/>
            <a:chExt cx="3657600" cy="685800"/>
          </a:xfrm>
        </p:grpSpPr>
        <p:sp>
          <p:nvSpPr>
            <p:cNvPr id="10" name="Rounded Rectangle 9"/>
            <p:cNvSpPr/>
            <p:nvPr/>
          </p:nvSpPr>
          <p:spPr bwMode="auto">
            <a:xfrm>
              <a:off x="8382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1" name="Rounded Rectangle 10"/>
            <p:cNvSpPr/>
            <p:nvPr/>
          </p:nvSpPr>
          <p:spPr bwMode="auto">
            <a:xfrm>
              <a:off x="80772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2" name="Rounded Rectangle 11"/>
            <p:cNvSpPr/>
            <p:nvPr/>
          </p:nvSpPr>
          <p:spPr bwMode="auto">
            <a:xfrm>
              <a:off x="77724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3" name="Rounded Rectangle 12"/>
            <p:cNvSpPr/>
            <p:nvPr/>
          </p:nvSpPr>
          <p:spPr bwMode="auto">
            <a:xfrm>
              <a:off x="74676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4" name="Rounded Rectangle 13"/>
            <p:cNvSpPr/>
            <p:nvPr/>
          </p:nvSpPr>
          <p:spPr bwMode="auto">
            <a:xfrm>
              <a:off x="71628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5" name="Rounded Rectangle 14"/>
            <p:cNvSpPr/>
            <p:nvPr/>
          </p:nvSpPr>
          <p:spPr bwMode="auto">
            <a:xfrm>
              <a:off x="6858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6" name="Rounded Rectangle 15"/>
            <p:cNvSpPr/>
            <p:nvPr/>
          </p:nvSpPr>
          <p:spPr bwMode="auto">
            <a:xfrm>
              <a:off x="65532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7" name="Rounded Rectangle 16"/>
            <p:cNvSpPr/>
            <p:nvPr/>
          </p:nvSpPr>
          <p:spPr bwMode="auto">
            <a:xfrm>
              <a:off x="62484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8" name="Rounded Rectangle 17"/>
            <p:cNvSpPr/>
            <p:nvPr/>
          </p:nvSpPr>
          <p:spPr bwMode="auto">
            <a:xfrm>
              <a:off x="59436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19" name="Rounded Rectangle 18"/>
            <p:cNvSpPr/>
            <p:nvPr/>
          </p:nvSpPr>
          <p:spPr bwMode="auto">
            <a:xfrm>
              <a:off x="56388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sp>
          <p:nvSpPr>
            <p:cNvPr id="20" name="Rounded Rectangle 19"/>
            <p:cNvSpPr/>
            <p:nvPr/>
          </p:nvSpPr>
          <p:spPr bwMode="auto">
            <a:xfrm>
              <a:off x="5334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700" dirty="0">
                  <a:solidFill>
                    <a:schemeClr val="bg1"/>
                  </a:solidFill>
                </a:rPr>
                <a:t>App</a:t>
              </a:r>
            </a:p>
          </p:txBody>
        </p:sp>
      </p:grpSp>
      <p:grpSp>
        <p:nvGrpSpPr>
          <p:cNvPr id="21" name="Group 51"/>
          <p:cNvGrpSpPr>
            <a:grpSpLocks/>
          </p:cNvGrpSpPr>
          <p:nvPr/>
        </p:nvGrpSpPr>
        <p:grpSpPr bwMode="auto">
          <a:xfrm>
            <a:off x="6048375" y="2908013"/>
            <a:ext cx="1619250" cy="265457"/>
            <a:chOff x="6019800" y="3200400"/>
            <a:chExt cx="2590800" cy="424601"/>
          </a:xfrm>
        </p:grpSpPr>
        <p:cxnSp>
          <p:nvCxnSpPr>
            <p:cNvPr id="22" name="Straight Connector 21"/>
            <p:cNvCxnSpPr/>
            <p:nvPr/>
          </p:nvCxnSpPr>
          <p:spPr>
            <a:xfrm>
              <a:off x="6019800" y="3427343"/>
              <a:ext cx="25908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3" name="TextBox 23"/>
            <p:cNvSpPr txBox="1">
              <a:spLocks noChangeArrowheads="1"/>
            </p:cNvSpPr>
            <p:nvPr/>
          </p:nvSpPr>
          <p:spPr bwMode="auto">
            <a:xfrm>
              <a:off x="6453790" y="3200400"/>
              <a:ext cx="1821525" cy="424601"/>
            </a:xfrm>
            <a:prstGeom prst="rect">
              <a:avLst/>
            </a:prstGeom>
            <a:solidFill>
              <a:schemeClr val="bg1">
                <a:lumMod val="9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125" dirty="0">
                  <a:solidFill>
                    <a:schemeClr val="accent2"/>
                  </a:solidFill>
                  <a:latin typeface="Arial" charset="0"/>
                </a:rPr>
                <a:t>Open Interface</a:t>
              </a:r>
            </a:p>
          </p:txBody>
        </p:sp>
      </p:grpSp>
      <p:grpSp>
        <p:nvGrpSpPr>
          <p:cNvPr id="30" name="Group 52"/>
          <p:cNvGrpSpPr>
            <a:grpSpLocks/>
          </p:cNvGrpSpPr>
          <p:nvPr/>
        </p:nvGrpSpPr>
        <p:grpSpPr bwMode="auto">
          <a:xfrm>
            <a:off x="6048375" y="2031140"/>
            <a:ext cx="1619250" cy="265457"/>
            <a:chOff x="6019800" y="3200400"/>
            <a:chExt cx="2590800" cy="424730"/>
          </a:xfrm>
        </p:grpSpPr>
        <p:cxnSp>
          <p:nvCxnSpPr>
            <p:cNvPr id="31" name="Straight Connector 30"/>
            <p:cNvCxnSpPr/>
            <p:nvPr/>
          </p:nvCxnSpPr>
          <p:spPr>
            <a:xfrm>
              <a:off x="6019800" y="3427413"/>
              <a:ext cx="2590800" cy="1587"/>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32" name="TextBox 23"/>
            <p:cNvSpPr txBox="1">
              <a:spLocks noChangeArrowheads="1"/>
            </p:cNvSpPr>
            <p:nvPr/>
          </p:nvSpPr>
          <p:spPr bwMode="auto">
            <a:xfrm>
              <a:off x="6453790" y="3200400"/>
              <a:ext cx="1821525" cy="424730"/>
            </a:xfrm>
            <a:prstGeom prst="rect">
              <a:avLst/>
            </a:prstGeom>
            <a:solidFill>
              <a:schemeClr val="bg1">
                <a:lumMod val="9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125" dirty="0">
                  <a:solidFill>
                    <a:schemeClr val="accent2"/>
                  </a:solidFill>
                  <a:latin typeface="Arial" charset="0"/>
                </a:rPr>
                <a:t>Open Interface</a:t>
              </a:r>
            </a:p>
          </p:txBody>
        </p:sp>
      </p:grpSp>
      <p:cxnSp>
        <p:nvCxnSpPr>
          <p:cNvPr id="36" name="Straight Arrow Connector 35"/>
          <p:cNvCxnSpPr/>
          <p:nvPr/>
        </p:nvCxnSpPr>
        <p:spPr>
          <a:xfrm flipV="1">
            <a:off x="3913853" y="2552504"/>
            <a:ext cx="1033201" cy="6843"/>
          </a:xfrm>
          <a:prstGeom prst="straightConnector1">
            <a:avLst/>
          </a:prstGeom>
          <a:ln w="76200" cmpd="sng">
            <a:solidFill>
              <a:schemeClr val="tx1"/>
            </a:solidFill>
            <a:tailEnd type="arrow"/>
          </a:ln>
          <a:effectLst>
            <a:outerShdw blurRad="50800" dist="38100" dir="8220000" algn="tl" rotWithShape="0">
              <a:schemeClr val="tx1">
                <a:alpha val="40000"/>
              </a:schemeClr>
            </a:outerShdw>
          </a:effectLst>
        </p:spPr>
        <p:style>
          <a:lnRef idx="2">
            <a:schemeClr val="accent1"/>
          </a:lnRef>
          <a:fillRef idx="0">
            <a:schemeClr val="accent1"/>
          </a:fillRef>
          <a:effectRef idx="1">
            <a:schemeClr val="accent1"/>
          </a:effectRef>
          <a:fontRef idx="minor">
            <a:schemeClr val="tx1"/>
          </a:fontRef>
        </p:style>
      </p:cxnSp>
      <p:grpSp>
        <p:nvGrpSpPr>
          <p:cNvPr id="28" name="Group 27"/>
          <p:cNvGrpSpPr/>
          <p:nvPr/>
        </p:nvGrpSpPr>
        <p:grpSpPr>
          <a:xfrm>
            <a:off x="5514238" y="2297409"/>
            <a:ext cx="2401774" cy="523875"/>
            <a:chOff x="8822781" y="3675855"/>
            <a:chExt cx="3842838" cy="838200"/>
          </a:xfrm>
        </p:grpSpPr>
        <p:sp>
          <p:nvSpPr>
            <p:cNvPr id="38" name="Rounded Rectangle 37"/>
            <p:cNvSpPr/>
            <p:nvPr/>
          </p:nvSpPr>
          <p:spPr bwMode="auto">
            <a:xfrm>
              <a:off x="8822781" y="3675855"/>
              <a:ext cx="1709238" cy="838200"/>
            </a:xfrm>
            <a:prstGeom prst="roundRect">
              <a:avLst/>
            </a:prstGeom>
            <a:gradFill>
              <a:gsLst>
                <a:gs pos="0">
                  <a:srgbClr val="008000"/>
                </a:gs>
                <a:gs pos="100000">
                  <a:srgbClr val="00C362"/>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000" dirty="0">
                  <a:solidFill>
                    <a:schemeClr val="tx1"/>
                  </a:solidFill>
                </a:rPr>
                <a:t>Control </a:t>
              </a:r>
              <a:br>
                <a:rPr lang="en-US" sz="1000" dirty="0">
                  <a:solidFill>
                    <a:schemeClr val="tx1"/>
                  </a:solidFill>
                </a:rPr>
              </a:br>
              <a:r>
                <a:rPr lang="en-US" sz="1000" dirty="0">
                  <a:solidFill>
                    <a:schemeClr val="tx1"/>
                  </a:solidFill>
                </a:rPr>
                <a:t>Plane  1</a:t>
              </a:r>
            </a:p>
          </p:txBody>
        </p:sp>
        <p:sp>
          <p:nvSpPr>
            <p:cNvPr id="43" name="Rounded Rectangle 42"/>
            <p:cNvSpPr/>
            <p:nvPr/>
          </p:nvSpPr>
          <p:spPr bwMode="auto">
            <a:xfrm>
              <a:off x="10956381" y="3675855"/>
              <a:ext cx="1709238" cy="838200"/>
            </a:xfrm>
            <a:prstGeom prst="roundRect">
              <a:avLst/>
            </a:prstGeom>
          </p:spPr>
          <p:style>
            <a:lnRef idx="0">
              <a:schemeClr val="accent5"/>
            </a:lnRef>
            <a:fillRef idx="3">
              <a:schemeClr val="accent5"/>
            </a:fillRef>
            <a:effectRef idx="3">
              <a:schemeClr val="accent5"/>
            </a:effectRef>
            <a:fontRef idx="minor">
              <a:schemeClr val="lt1"/>
            </a:fontRef>
          </p:style>
          <p:txBody>
            <a:bodyPr anchor="ctr"/>
            <a:lstStyle/>
            <a:p>
              <a:pPr algn="ctr" fontAlgn="auto">
                <a:spcBef>
                  <a:spcPts val="0"/>
                </a:spcBef>
                <a:spcAft>
                  <a:spcPts val="0"/>
                </a:spcAft>
                <a:defRPr/>
              </a:pPr>
              <a:r>
                <a:rPr lang="en-US" sz="1000" dirty="0">
                  <a:solidFill>
                    <a:schemeClr val="tx1"/>
                  </a:solidFill>
                </a:rPr>
                <a:t>Control </a:t>
              </a:r>
              <a:br>
                <a:rPr lang="en-US" sz="1000" dirty="0">
                  <a:solidFill>
                    <a:schemeClr val="tx1"/>
                  </a:solidFill>
                </a:rPr>
              </a:br>
              <a:r>
                <a:rPr lang="en-US" sz="1000" dirty="0">
                  <a:solidFill>
                    <a:schemeClr val="tx1"/>
                  </a:solidFill>
                </a:rPr>
                <a:t>Plane  2</a:t>
              </a:r>
            </a:p>
          </p:txBody>
        </p:sp>
      </p:grpSp>
      <p:grpSp>
        <p:nvGrpSpPr>
          <p:cNvPr id="44" name="Group 43"/>
          <p:cNvGrpSpPr/>
          <p:nvPr/>
        </p:nvGrpSpPr>
        <p:grpSpPr>
          <a:xfrm>
            <a:off x="5030163" y="2287635"/>
            <a:ext cx="4074993" cy="523875"/>
            <a:chOff x="8048260" y="3714642"/>
            <a:chExt cx="6519989" cy="838200"/>
          </a:xfrm>
        </p:grpSpPr>
        <p:sp>
          <p:nvSpPr>
            <p:cNvPr id="45" name="Rounded Rectangle 44"/>
            <p:cNvSpPr/>
            <p:nvPr/>
          </p:nvSpPr>
          <p:spPr bwMode="auto">
            <a:xfrm>
              <a:off x="8048260" y="3714642"/>
              <a:ext cx="762000" cy="838200"/>
            </a:xfrm>
            <a:prstGeom prst="roundRect">
              <a:avLst/>
            </a:prstGeom>
            <a:gradFill>
              <a:gsLst>
                <a:gs pos="0">
                  <a:srgbClr val="008000"/>
                </a:gs>
                <a:gs pos="100000">
                  <a:srgbClr val="00C362"/>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500" dirty="0">
                  <a:solidFill>
                    <a:srgbClr val="FFFFFF"/>
                  </a:solidFill>
                </a:rPr>
                <a:t>NOX</a:t>
              </a:r>
            </a:p>
          </p:txBody>
        </p:sp>
        <p:sp>
          <p:nvSpPr>
            <p:cNvPr id="46" name="Rounded Rectangle 45"/>
            <p:cNvSpPr/>
            <p:nvPr/>
          </p:nvSpPr>
          <p:spPr bwMode="auto">
            <a:xfrm>
              <a:off x="8728047" y="3714642"/>
              <a:ext cx="1043592" cy="838200"/>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900" dirty="0">
                  <a:solidFill>
                    <a:srgbClr val="FFFFFF"/>
                  </a:solidFill>
                </a:rPr>
                <a:t>Beacon</a:t>
              </a:r>
            </a:p>
          </p:txBody>
        </p:sp>
        <p:sp>
          <p:nvSpPr>
            <p:cNvPr id="47" name="Rounded Rectangle 46"/>
            <p:cNvSpPr/>
            <p:nvPr/>
          </p:nvSpPr>
          <p:spPr bwMode="auto">
            <a:xfrm>
              <a:off x="9689426" y="3714642"/>
              <a:ext cx="762000" cy="838200"/>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500" dirty="0">
                  <a:solidFill>
                    <a:srgbClr val="FFFFFF"/>
                  </a:solidFill>
                </a:rPr>
                <a:t>ONIX</a:t>
              </a:r>
            </a:p>
          </p:txBody>
        </p:sp>
        <p:sp>
          <p:nvSpPr>
            <p:cNvPr id="48" name="Rounded Rectangle 47"/>
            <p:cNvSpPr/>
            <p:nvPr/>
          </p:nvSpPr>
          <p:spPr bwMode="auto">
            <a:xfrm>
              <a:off x="10369213" y="3714642"/>
              <a:ext cx="762000" cy="838200"/>
            </a:xfrm>
            <a:prstGeom prst="roundRect">
              <a:avLst/>
            </a:prstGeom>
          </p:spPr>
          <p:style>
            <a:lnRef idx="0">
              <a:schemeClr val="accent5"/>
            </a:lnRef>
            <a:fillRef idx="3">
              <a:schemeClr val="accent5"/>
            </a:fillRef>
            <a:effectRef idx="3">
              <a:schemeClr val="accent5"/>
            </a:effectRef>
            <a:fontRef idx="minor">
              <a:schemeClr val="lt1"/>
            </a:fontRef>
          </p:style>
          <p:txBody>
            <a:bodyPr anchor="ctr"/>
            <a:lstStyle/>
            <a:p>
              <a:pPr algn="ctr" fontAlgn="auto">
                <a:spcBef>
                  <a:spcPts val="0"/>
                </a:spcBef>
                <a:spcAft>
                  <a:spcPts val="0"/>
                </a:spcAft>
                <a:defRPr/>
              </a:pPr>
              <a:r>
                <a:rPr lang="en-US" sz="500" dirty="0">
                  <a:solidFill>
                    <a:schemeClr val="accent2"/>
                  </a:solidFill>
                </a:rPr>
                <a:t>POX</a:t>
              </a:r>
            </a:p>
          </p:txBody>
        </p:sp>
        <p:sp>
          <p:nvSpPr>
            <p:cNvPr id="49" name="Rounded Rectangle 48"/>
            <p:cNvSpPr/>
            <p:nvPr/>
          </p:nvSpPr>
          <p:spPr bwMode="auto">
            <a:xfrm>
              <a:off x="11049000" y="3714642"/>
              <a:ext cx="762000" cy="838200"/>
            </a:xfrm>
            <a:prstGeom prst="roundRect">
              <a:avLst/>
            </a:prstGeom>
            <a:gradFill>
              <a:gsLst>
                <a:gs pos="0">
                  <a:srgbClr val="FF00FF"/>
                </a:gs>
                <a:gs pos="100000">
                  <a:srgbClr val="FF99C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500" dirty="0">
                  <a:solidFill>
                    <a:srgbClr val="FFFFFF"/>
                  </a:solidFill>
                </a:rPr>
                <a:t>ONOS</a:t>
              </a:r>
            </a:p>
          </p:txBody>
        </p:sp>
        <p:sp>
          <p:nvSpPr>
            <p:cNvPr id="50" name="Rounded Rectangle 49"/>
            <p:cNvSpPr/>
            <p:nvPr/>
          </p:nvSpPr>
          <p:spPr bwMode="auto">
            <a:xfrm>
              <a:off x="11728787" y="3714642"/>
              <a:ext cx="762000" cy="838200"/>
            </a:xfrm>
            <a:prstGeom prst="roundRect">
              <a:avLst/>
            </a:prstGeom>
          </p:spPr>
          <p:style>
            <a:lnRef idx="0">
              <a:schemeClr val="accent4"/>
            </a:lnRef>
            <a:fillRef idx="3">
              <a:schemeClr val="accent4"/>
            </a:fillRef>
            <a:effectRef idx="3">
              <a:schemeClr val="accent4"/>
            </a:effectRef>
            <a:fontRef idx="minor">
              <a:schemeClr val="lt1"/>
            </a:fontRef>
          </p:style>
          <p:txBody>
            <a:bodyPr anchor="ctr"/>
            <a:lstStyle/>
            <a:p>
              <a:pPr algn="ctr" fontAlgn="auto">
                <a:spcBef>
                  <a:spcPts val="0"/>
                </a:spcBef>
                <a:spcAft>
                  <a:spcPts val="0"/>
                </a:spcAft>
                <a:defRPr/>
              </a:pPr>
              <a:r>
                <a:rPr lang="en-US" sz="500" dirty="0">
                  <a:solidFill>
                    <a:srgbClr val="FFFFFF"/>
                  </a:solidFill>
                </a:rPr>
                <a:t>Flood</a:t>
              </a:r>
              <a:br>
                <a:rPr lang="en-US" sz="500" dirty="0">
                  <a:solidFill>
                    <a:srgbClr val="FFFFFF"/>
                  </a:solidFill>
                </a:rPr>
              </a:br>
              <a:r>
                <a:rPr lang="en-US" sz="500" dirty="0">
                  <a:solidFill>
                    <a:srgbClr val="FFFFFF"/>
                  </a:solidFill>
                </a:rPr>
                <a:t>light</a:t>
              </a:r>
            </a:p>
          </p:txBody>
        </p:sp>
        <p:sp>
          <p:nvSpPr>
            <p:cNvPr id="51" name="Rounded Rectangle 50"/>
            <p:cNvSpPr/>
            <p:nvPr/>
          </p:nvSpPr>
          <p:spPr bwMode="auto">
            <a:xfrm>
              <a:off x="12408574" y="3714642"/>
              <a:ext cx="862926" cy="838200"/>
            </a:xfrm>
            <a:prstGeom prst="roundRect">
              <a:avLst/>
            </a:prstGeom>
            <a:solidFill>
              <a:schemeClr val="accent2">
                <a:lumMod val="60000"/>
                <a:lumOff val="40000"/>
              </a:schemeClr>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500" dirty="0" err="1">
                  <a:solidFill>
                    <a:srgbClr val="FFFFFF"/>
                  </a:solidFill>
                </a:rPr>
                <a:t>Trema</a:t>
              </a:r>
              <a:endParaRPr lang="en-US" sz="500" dirty="0">
                <a:solidFill>
                  <a:srgbClr val="FFFFFF"/>
                </a:solidFill>
              </a:endParaRPr>
            </a:p>
          </p:txBody>
        </p:sp>
        <p:sp>
          <p:nvSpPr>
            <p:cNvPr id="52" name="Rounded Rectangle 51"/>
            <p:cNvSpPr/>
            <p:nvPr/>
          </p:nvSpPr>
          <p:spPr bwMode="auto">
            <a:xfrm>
              <a:off x="13164561" y="3714642"/>
              <a:ext cx="762000" cy="838200"/>
            </a:xfrm>
            <a:prstGeom prst="roundRect">
              <a:avLst/>
            </a:prstGeom>
            <a:solidFill>
              <a:schemeClr val="accent1"/>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500" dirty="0">
                  <a:solidFill>
                    <a:srgbClr val="FFFFFF"/>
                  </a:solidFill>
                </a:rPr>
                <a:t>ODL</a:t>
              </a:r>
            </a:p>
          </p:txBody>
        </p:sp>
        <p:sp>
          <p:nvSpPr>
            <p:cNvPr id="53" name="Rounded Rectangle 52"/>
            <p:cNvSpPr/>
            <p:nvPr/>
          </p:nvSpPr>
          <p:spPr bwMode="auto">
            <a:xfrm>
              <a:off x="13806249" y="3714642"/>
              <a:ext cx="762000" cy="838200"/>
            </a:xfrm>
            <a:prstGeom prst="roundRect">
              <a:avLst/>
            </a:prstGeom>
            <a:solidFill>
              <a:schemeClr val="accent5">
                <a:lumMod val="50000"/>
              </a:schemeClr>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500" dirty="0" err="1">
                  <a:solidFill>
                    <a:srgbClr val="FFFFFF"/>
                  </a:solidFill>
                </a:rPr>
                <a:t>Ryu</a:t>
              </a:r>
              <a:endParaRPr lang="en-US" sz="500" dirty="0">
                <a:solidFill>
                  <a:srgbClr val="FFFFFF"/>
                </a:solidFill>
              </a:endParaRPr>
            </a:p>
          </p:txBody>
        </p:sp>
      </p:grpSp>
      <p:grpSp>
        <p:nvGrpSpPr>
          <p:cNvPr id="26" name="Group 25">
            <a:extLst>
              <a:ext uri="{FF2B5EF4-FFF2-40B4-BE49-F238E27FC236}">
                <a16:creationId xmlns:a16="http://schemas.microsoft.com/office/drawing/2014/main" id="{79E3F492-0743-BC4F-90BF-FDD554DE44BC}"/>
              </a:ext>
            </a:extLst>
          </p:cNvPr>
          <p:cNvGrpSpPr/>
          <p:nvPr/>
        </p:nvGrpSpPr>
        <p:grpSpPr>
          <a:xfrm>
            <a:off x="5341359" y="3234197"/>
            <a:ext cx="2231016" cy="824660"/>
            <a:chOff x="5341359" y="3234197"/>
            <a:chExt cx="2231016" cy="824660"/>
          </a:xfrm>
        </p:grpSpPr>
        <p:sp>
          <p:nvSpPr>
            <p:cNvPr id="34" name="Rounded Rectangle 33"/>
            <p:cNvSpPr/>
            <p:nvPr/>
          </p:nvSpPr>
          <p:spPr bwMode="auto">
            <a:xfrm>
              <a:off x="6143625" y="3234197"/>
              <a:ext cx="1428750" cy="524035"/>
            </a:xfrm>
            <a:prstGeom prst="roundRect">
              <a:avLst/>
            </a:prstGeom>
            <a:solidFill>
              <a:schemeClr val="accent2"/>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auto" hangingPunct="1">
                <a:spcBef>
                  <a:spcPts val="0"/>
                </a:spcBef>
                <a:spcAft>
                  <a:spcPts val="0"/>
                </a:spcAft>
                <a:defRPr/>
              </a:pPr>
              <a:r>
                <a:rPr lang="en-US" sz="1400" dirty="0">
                  <a:solidFill>
                    <a:schemeClr val="bg1"/>
                  </a:solidFill>
                </a:rPr>
                <a:t>Switch Chips</a:t>
              </a:r>
              <a:endParaRPr lang="en-US" sz="1200" dirty="0">
                <a:solidFill>
                  <a:schemeClr val="bg1"/>
                </a:solidFill>
              </a:endParaRPr>
            </a:p>
          </p:txBody>
        </p:sp>
        <p:pic>
          <p:nvPicPr>
            <p:cNvPr id="25" name="Picture 24" descr="A picture containing circuit, sign&#10;&#10;Description automatically generated">
              <a:extLst>
                <a:ext uri="{FF2B5EF4-FFF2-40B4-BE49-F238E27FC236}">
                  <a16:creationId xmlns:a16="http://schemas.microsoft.com/office/drawing/2014/main" id="{40F13A4D-0656-D640-9BC9-6442ED95E2A8}"/>
                </a:ext>
              </a:extLst>
            </p:cNvPr>
            <p:cNvPicPr>
              <a:picLocks noChangeAspect="1"/>
            </p:cNvPicPr>
            <p:nvPr/>
          </p:nvPicPr>
          <p:blipFill>
            <a:blip r:embed="rId4"/>
            <a:stretch>
              <a:fillRect/>
            </a:stretch>
          </p:blipFill>
          <p:spPr>
            <a:xfrm>
              <a:off x="5341359" y="3359222"/>
              <a:ext cx="765916" cy="699635"/>
            </a:xfrm>
            <a:prstGeom prst="rect">
              <a:avLst/>
            </a:prstGeom>
          </p:spPr>
        </p:pic>
      </p:grpSp>
      <p:sp>
        <p:nvSpPr>
          <p:cNvPr id="27" name="Rectangle 26">
            <a:extLst>
              <a:ext uri="{FF2B5EF4-FFF2-40B4-BE49-F238E27FC236}">
                <a16:creationId xmlns:a16="http://schemas.microsoft.com/office/drawing/2014/main" id="{A4D971A3-1BD6-C648-8A3D-018C5CC9D8FC}"/>
              </a:ext>
            </a:extLst>
          </p:cNvPr>
          <p:cNvSpPr/>
          <p:nvPr/>
        </p:nvSpPr>
        <p:spPr>
          <a:xfrm>
            <a:off x="3785815" y="4606241"/>
            <a:ext cx="5287119" cy="400110"/>
          </a:xfrm>
          <a:prstGeom prst="rect">
            <a:avLst/>
          </a:prstGeom>
          <a:solidFill>
            <a:schemeClr val="bg1">
              <a:lumMod val="95000"/>
            </a:schemeClr>
          </a:solidFill>
          <a:effectLst>
            <a:outerShdw blurRad="50800" dist="38100" dir="8100000" algn="tr" rotWithShape="0">
              <a:prstClr val="black">
                <a:alpha val="40000"/>
              </a:prstClr>
            </a:outerShdw>
          </a:effectLst>
        </p:spPr>
        <p:txBody>
          <a:bodyPr wrap="square">
            <a:spAutoFit/>
          </a:bodyPr>
          <a:lstStyle/>
          <a:p>
            <a:pPr marL="0" indent="0" algn="ctr">
              <a:buNone/>
            </a:pPr>
            <a:r>
              <a:rPr lang="en-US" dirty="0"/>
              <a:t>“Software is eating the world (of networking)”</a:t>
            </a:r>
          </a:p>
        </p:txBody>
      </p:sp>
    </p:spTree>
    <p:extLst>
      <p:ext uri="{BB962C8B-B14F-4D97-AF65-F5344CB8AC3E}">
        <p14:creationId xmlns:p14="http://schemas.microsoft.com/office/powerpoint/2010/main" val="2395095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wipe(left)">
                                      <p:cBhvr>
                                        <p:cTn id="20" dur="500"/>
                                        <p:tgtEl>
                                          <p:spTgt spid="36"/>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left)">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wipe(left)">
                                      <p:cBhvr>
                                        <p:cTn id="42" dur="500"/>
                                        <p:tgtEl>
                                          <p:spTgt spid="44"/>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31"/>
          <p:cNvSpPr>
            <a:spLocks noGrp="1"/>
          </p:cNvSpPr>
          <p:nvPr>
            <p:ph type="title"/>
          </p:nvPr>
        </p:nvSpPr>
        <p:spPr>
          <a:xfrm>
            <a:off x="457200" y="-115491"/>
            <a:ext cx="8229600" cy="857251"/>
          </a:xfrm>
        </p:spPr>
        <p:txBody>
          <a:bodyPr/>
          <a:lstStyle/>
          <a:p>
            <a:pPr eaLnBrk="1" hangingPunct="1"/>
            <a:r>
              <a:rPr lang="en-US" sz="3563" dirty="0">
                <a:latin typeface="Calibri" charset="0"/>
              </a:rPr>
              <a:t>Network Function Virtualization (NFV)</a:t>
            </a:r>
          </a:p>
        </p:txBody>
      </p:sp>
      <p:cxnSp>
        <p:nvCxnSpPr>
          <p:cNvPr id="44" name="Straight Connector 43"/>
          <p:cNvCxnSpPr>
            <a:stCxn id="34" idx="0"/>
          </p:cNvCxnSpPr>
          <p:nvPr/>
        </p:nvCxnSpPr>
        <p:spPr bwMode="auto">
          <a:xfrm flipV="1">
            <a:off x="1870870" y="3327531"/>
            <a:ext cx="1701031" cy="1092294"/>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bwMode="auto">
          <a:xfrm>
            <a:off x="4014789" y="3416036"/>
            <a:ext cx="1106487" cy="553641"/>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bwMode="auto">
          <a:xfrm flipV="1">
            <a:off x="4102101" y="4344723"/>
            <a:ext cx="1285875" cy="557213"/>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bwMode="auto">
          <a:xfrm>
            <a:off x="1750079" y="4502596"/>
            <a:ext cx="1566210" cy="39934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flipV="1">
            <a:off x="5759451" y="3786321"/>
            <a:ext cx="1198563" cy="372665"/>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34" name="AutoShape 7"/>
          <p:cNvSpPr>
            <a:spLocks noChangeArrowheads="1"/>
          </p:cNvSpPr>
          <p:nvPr/>
        </p:nvSpPr>
        <p:spPr bwMode="auto">
          <a:xfrm>
            <a:off x="1296988" y="4200658"/>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400" dirty="0">
                <a:solidFill>
                  <a:schemeClr val="bg1"/>
                </a:solidFill>
                <a:ea typeface="+mn-ea"/>
              </a:rPr>
              <a:t>Packet</a:t>
            </a:r>
          </a:p>
          <a:p>
            <a:pPr algn="ctr">
              <a:defRPr/>
            </a:pPr>
            <a:r>
              <a:rPr lang="en-US" sz="1400" dirty="0">
                <a:solidFill>
                  <a:schemeClr val="bg1"/>
                </a:solidFill>
                <a:ea typeface="+mn-ea"/>
              </a:rPr>
              <a:t>Forwarding </a:t>
            </a:r>
          </a:p>
          <a:p>
            <a:pPr algn="ctr">
              <a:defRPr/>
            </a:pPr>
            <a:endParaRPr lang="en-US" sz="1400" dirty="0">
              <a:solidFill>
                <a:schemeClr val="bg1"/>
              </a:solidFill>
              <a:ea typeface="+mn-ea"/>
            </a:endParaRPr>
          </a:p>
        </p:txBody>
      </p:sp>
      <p:sp>
        <p:nvSpPr>
          <p:cNvPr id="35" name="AutoShape 7"/>
          <p:cNvSpPr>
            <a:spLocks noChangeArrowheads="1"/>
          </p:cNvSpPr>
          <p:nvPr/>
        </p:nvSpPr>
        <p:spPr bwMode="auto">
          <a:xfrm>
            <a:off x="3127376" y="4578086"/>
            <a:ext cx="1147763"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400">
                <a:solidFill>
                  <a:schemeClr val="bg1"/>
                </a:solidFill>
                <a:ea typeface="+mn-ea"/>
              </a:rPr>
              <a:t>Packet</a:t>
            </a:r>
          </a:p>
          <a:p>
            <a:pPr algn="ctr">
              <a:defRPr/>
            </a:pPr>
            <a:r>
              <a:rPr lang="en-US" sz="1400">
                <a:solidFill>
                  <a:schemeClr val="bg1"/>
                </a:solidFill>
                <a:ea typeface="+mn-ea"/>
              </a:rPr>
              <a:t>Forwarding </a:t>
            </a:r>
          </a:p>
          <a:p>
            <a:pPr algn="ctr">
              <a:defRPr/>
            </a:pPr>
            <a:endParaRPr lang="en-US" sz="1400">
              <a:solidFill>
                <a:schemeClr val="bg1"/>
              </a:solidFill>
              <a:ea typeface="+mn-ea"/>
            </a:endParaRPr>
          </a:p>
        </p:txBody>
      </p:sp>
      <p:sp>
        <p:nvSpPr>
          <p:cNvPr id="37" name="AutoShape 7"/>
          <p:cNvSpPr>
            <a:spLocks noChangeArrowheads="1"/>
          </p:cNvSpPr>
          <p:nvPr/>
        </p:nvSpPr>
        <p:spPr bwMode="auto">
          <a:xfrm>
            <a:off x="4814888" y="3949436"/>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400">
                <a:solidFill>
                  <a:schemeClr val="bg1"/>
                </a:solidFill>
                <a:ea typeface="+mn-ea"/>
              </a:rPr>
              <a:t>Packet</a:t>
            </a:r>
          </a:p>
          <a:p>
            <a:pPr algn="ctr">
              <a:defRPr/>
            </a:pPr>
            <a:r>
              <a:rPr lang="en-US" sz="1400">
                <a:solidFill>
                  <a:schemeClr val="bg1"/>
                </a:solidFill>
                <a:ea typeface="+mn-ea"/>
              </a:rPr>
              <a:t>Forwarding </a:t>
            </a:r>
          </a:p>
          <a:p>
            <a:pPr algn="ctr">
              <a:defRPr/>
            </a:pPr>
            <a:endParaRPr lang="en-US" sz="1400">
              <a:solidFill>
                <a:schemeClr val="bg1"/>
              </a:solidFill>
              <a:ea typeface="+mn-ea"/>
            </a:endParaRPr>
          </a:p>
        </p:txBody>
      </p:sp>
      <p:cxnSp>
        <p:nvCxnSpPr>
          <p:cNvPr id="66" name="Straight Connector 65"/>
          <p:cNvCxnSpPr>
            <a:endCxn id="62" idx="3"/>
          </p:cNvCxnSpPr>
          <p:nvPr/>
        </p:nvCxnSpPr>
        <p:spPr bwMode="auto">
          <a:xfrm flipH="1" flipV="1">
            <a:off x="2789627" y="2663643"/>
            <a:ext cx="573881" cy="663888"/>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7" name="Straight Connector 66"/>
          <p:cNvCxnSpPr>
            <a:endCxn id="63" idx="3"/>
          </p:cNvCxnSpPr>
          <p:nvPr/>
        </p:nvCxnSpPr>
        <p:spPr bwMode="auto">
          <a:xfrm flipV="1">
            <a:off x="3851475" y="2663643"/>
            <a:ext cx="733498" cy="550638"/>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bwMode="auto">
          <a:xfrm flipH="1" flipV="1">
            <a:off x="6330212" y="2550604"/>
            <a:ext cx="715908" cy="943463"/>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36" name="AutoShape 7"/>
          <p:cNvSpPr>
            <a:spLocks noChangeArrowheads="1"/>
          </p:cNvSpPr>
          <p:nvPr/>
        </p:nvSpPr>
        <p:spPr bwMode="auto">
          <a:xfrm>
            <a:off x="2998788" y="3126714"/>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400">
                <a:solidFill>
                  <a:schemeClr val="bg1"/>
                </a:solidFill>
                <a:ea typeface="+mn-ea"/>
              </a:rPr>
              <a:t>Packet</a:t>
            </a:r>
          </a:p>
          <a:p>
            <a:pPr algn="ctr">
              <a:defRPr/>
            </a:pPr>
            <a:r>
              <a:rPr lang="en-US" sz="1400">
                <a:solidFill>
                  <a:schemeClr val="bg1"/>
                </a:solidFill>
                <a:ea typeface="+mn-ea"/>
              </a:rPr>
              <a:t>Forwarding </a:t>
            </a:r>
          </a:p>
          <a:p>
            <a:pPr algn="ctr">
              <a:defRPr/>
            </a:pPr>
            <a:endParaRPr lang="en-US" sz="1400">
              <a:solidFill>
                <a:schemeClr val="bg1"/>
              </a:solidFill>
              <a:ea typeface="+mn-ea"/>
            </a:endParaRPr>
          </a:p>
        </p:txBody>
      </p:sp>
      <p:sp>
        <p:nvSpPr>
          <p:cNvPr id="38" name="AutoShape 7"/>
          <p:cNvSpPr>
            <a:spLocks noChangeArrowheads="1"/>
          </p:cNvSpPr>
          <p:nvPr/>
        </p:nvSpPr>
        <p:spPr bwMode="auto">
          <a:xfrm>
            <a:off x="6472238" y="3377936"/>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400">
                <a:solidFill>
                  <a:schemeClr val="bg1"/>
                </a:solidFill>
                <a:ea typeface="+mn-ea"/>
              </a:rPr>
              <a:t>Packet</a:t>
            </a:r>
          </a:p>
          <a:p>
            <a:pPr algn="ctr">
              <a:defRPr/>
            </a:pPr>
            <a:r>
              <a:rPr lang="en-US" sz="1400">
                <a:solidFill>
                  <a:schemeClr val="bg1"/>
                </a:solidFill>
                <a:ea typeface="+mn-ea"/>
              </a:rPr>
              <a:t>Forwarding </a:t>
            </a:r>
          </a:p>
          <a:p>
            <a:pPr algn="ctr">
              <a:defRPr/>
            </a:pPr>
            <a:endParaRPr lang="en-US" sz="1400">
              <a:solidFill>
                <a:schemeClr val="bg1"/>
              </a:solidFill>
              <a:ea typeface="+mn-ea"/>
            </a:endParaRPr>
          </a:p>
        </p:txBody>
      </p:sp>
      <p:cxnSp>
        <p:nvCxnSpPr>
          <p:cNvPr id="71" name="Straight Connector 70"/>
          <p:cNvCxnSpPr>
            <a:endCxn id="62" idx="0"/>
          </p:cNvCxnSpPr>
          <p:nvPr/>
        </p:nvCxnSpPr>
        <p:spPr bwMode="auto">
          <a:xfrm flipH="1">
            <a:off x="2789627" y="1620154"/>
            <a:ext cx="2174353" cy="760211"/>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2" name="Straight Connector 71"/>
          <p:cNvCxnSpPr>
            <a:endCxn id="63" idx="0"/>
          </p:cNvCxnSpPr>
          <p:nvPr/>
        </p:nvCxnSpPr>
        <p:spPr bwMode="auto">
          <a:xfrm flipH="1">
            <a:off x="4584973" y="1620154"/>
            <a:ext cx="626229" cy="760211"/>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bwMode="auto">
          <a:xfrm>
            <a:off x="5529989" y="1698234"/>
            <a:ext cx="850330" cy="611624"/>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62" name="AutoShape 7"/>
          <p:cNvSpPr>
            <a:spLocks noChangeArrowheads="1"/>
          </p:cNvSpPr>
          <p:nvPr/>
        </p:nvSpPr>
        <p:spPr bwMode="auto">
          <a:xfrm>
            <a:off x="2215746" y="2161199"/>
            <a:ext cx="1147762" cy="502444"/>
          </a:xfrm>
          <a:prstGeom prst="can">
            <a:avLst>
              <a:gd name="adj" fmla="val 43620"/>
            </a:avLst>
          </a:prstGeom>
          <a:solidFill>
            <a:srgbClr val="FF66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solidFill>
                <a:schemeClr val="bg1"/>
              </a:solidFill>
              <a:ea typeface="+mn-ea"/>
            </a:endParaRPr>
          </a:p>
          <a:p>
            <a:pPr algn="ctr">
              <a:defRPr/>
            </a:pPr>
            <a:r>
              <a:rPr lang="en-US" sz="1500" dirty="0" err="1">
                <a:solidFill>
                  <a:schemeClr val="bg1"/>
                </a:solidFill>
                <a:ea typeface="+mn-ea"/>
              </a:rPr>
              <a:t>Middle</a:t>
            </a:r>
            <a:r>
              <a:rPr lang="en-US" sz="1500" dirty="0" err="1">
                <a:solidFill>
                  <a:schemeClr val="bg1"/>
                </a:solidFill>
              </a:rPr>
              <a:t>box</a:t>
            </a:r>
            <a:endParaRPr lang="en-US" sz="1500" dirty="0">
              <a:solidFill>
                <a:schemeClr val="bg1"/>
              </a:solidFill>
              <a:ea typeface="+mn-ea"/>
            </a:endParaRPr>
          </a:p>
          <a:p>
            <a:pPr algn="ctr">
              <a:defRPr/>
            </a:pPr>
            <a:endParaRPr lang="en-US" sz="1500" dirty="0">
              <a:solidFill>
                <a:schemeClr val="bg1"/>
              </a:solidFill>
              <a:ea typeface="+mn-ea"/>
            </a:endParaRPr>
          </a:p>
        </p:txBody>
      </p:sp>
      <p:sp>
        <p:nvSpPr>
          <p:cNvPr id="63" name="AutoShape 7"/>
          <p:cNvSpPr>
            <a:spLocks noChangeArrowheads="1"/>
          </p:cNvSpPr>
          <p:nvPr/>
        </p:nvSpPr>
        <p:spPr bwMode="auto">
          <a:xfrm>
            <a:off x="4011092" y="2161199"/>
            <a:ext cx="1147762" cy="502444"/>
          </a:xfrm>
          <a:prstGeom prst="can">
            <a:avLst>
              <a:gd name="adj" fmla="val 43620"/>
            </a:avLst>
          </a:prstGeom>
          <a:solidFill>
            <a:srgbClr val="FF66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solidFill>
                <a:schemeClr val="bg1"/>
              </a:solidFill>
              <a:ea typeface="+mn-ea"/>
            </a:endParaRPr>
          </a:p>
          <a:p>
            <a:pPr algn="ctr">
              <a:defRPr/>
            </a:pPr>
            <a:r>
              <a:rPr lang="en-US" sz="1500" dirty="0" err="1">
                <a:solidFill>
                  <a:schemeClr val="bg1"/>
                </a:solidFill>
                <a:ea typeface="+mn-ea"/>
              </a:rPr>
              <a:t>Middle</a:t>
            </a:r>
            <a:r>
              <a:rPr lang="en-US" sz="1500" dirty="0" err="1">
                <a:solidFill>
                  <a:schemeClr val="bg1"/>
                </a:solidFill>
              </a:rPr>
              <a:t>box</a:t>
            </a:r>
            <a:endParaRPr lang="en-US" sz="1500" dirty="0">
              <a:solidFill>
                <a:schemeClr val="bg1"/>
              </a:solidFill>
              <a:ea typeface="+mn-ea"/>
            </a:endParaRPr>
          </a:p>
          <a:p>
            <a:pPr algn="ctr">
              <a:defRPr/>
            </a:pPr>
            <a:endParaRPr lang="en-US" sz="1500" dirty="0">
              <a:solidFill>
                <a:schemeClr val="bg1"/>
              </a:solidFill>
              <a:ea typeface="+mn-ea"/>
            </a:endParaRPr>
          </a:p>
        </p:txBody>
      </p:sp>
      <p:sp>
        <p:nvSpPr>
          <p:cNvPr id="65" name="AutoShape 7"/>
          <p:cNvSpPr>
            <a:spLocks noChangeArrowheads="1"/>
          </p:cNvSpPr>
          <p:nvPr/>
        </p:nvSpPr>
        <p:spPr bwMode="auto">
          <a:xfrm>
            <a:off x="5806438" y="2161199"/>
            <a:ext cx="1147762" cy="502444"/>
          </a:xfrm>
          <a:prstGeom prst="can">
            <a:avLst>
              <a:gd name="adj" fmla="val 43620"/>
            </a:avLst>
          </a:prstGeom>
          <a:solidFill>
            <a:srgbClr val="FF66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solidFill>
                <a:schemeClr val="bg1"/>
              </a:solidFill>
              <a:ea typeface="+mn-ea"/>
            </a:endParaRPr>
          </a:p>
          <a:p>
            <a:pPr algn="ctr">
              <a:defRPr/>
            </a:pPr>
            <a:r>
              <a:rPr lang="en-US" sz="1500" dirty="0" err="1">
                <a:solidFill>
                  <a:schemeClr val="bg1"/>
                </a:solidFill>
                <a:ea typeface="+mn-ea"/>
              </a:rPr>
              <a:t>Middle</a:t>
            </a:r>
            <a:r>
              <a:rPr lang="en-US" sz="1500" dirty="0" err="1">
                <a:solidFill>
                  <a:schemeClr val="bg1"/>
                </a:solidFill>
              </a:rPr>
              <a:t>box</a:t>
            </a:r>
            <a:endParaRPr lang="en-US" sz="1500" dirty="0">
              <a:solidFill>
                <a:schemeClr val="bg1"/>
              </a:solidFill>
              <a:ea typeface="+mn-ea"/>
            </a:endParaRPr>
          </a:p>
          <a:p>
            <a:pPr algn="ctr">
              <a:defRPr/>
            </a:pPr>
            <a:endParaRPr lang="en-US" sz="1500" dirty="0">
              <a:solidFill>
                <a:schemeClr val="bg1"/>
              </a:solidFill>
              <a:ea typeface="+mn-ea"/>
            </a:endParaRPr>
          </a:p>
        </p:txBody>
      </p:sp>
      <p:sp>
        <p:nvSpPr>
          <p:cNvPr id="69" name="AutoShape 7"/>
          <p:cNvSpPr>
            <a:spLocks noChangeArrowheads="1"/>
          </p:cNvSpPr>
          <p:nvPr/>
        </p:nvSpPr>
        <p:spPr bwMode="auto">
          <a:xfrm>
            <a:off x="4720506" y="1295999"/>
            <a:ext cx="1147762" cy="502444"/>
          </a:xfrm>
          <a:prstGeom prst="can">
            <a:avLst>
              <a:gd name="adj" fmla="val 43620"/>
            </a:avLst>
          </a:prstGeom>
          <a:solidFill>
            <a:srgbClr val="FF66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solidFill>
                <a:schemeClr val="bg1"/>
              </a:solidFill>
            </a:endParaRPr>
          </a:p>
          <a:p>
            <a:pPr algn="ctr">
              <a:defRPr/>
            </a:pPr>
            <a:r>
              <a:rPr lang="en-US" sz="1500" dirty="0" err="1">
                <a:solidFill>
                  <a:schemeClr val="bg1"/>
                </a:solidFill>
                <a:ea typeface="+mn-ea"/>
              </a:rPr>
              <a:t>Middlebox</a:t>
            </a:r>
            <a:endParaRPr lang="en-US" sz="1500" dirty="0">
              <a:solidFill>
                <a:schemeClr val="bg1"/>
              </a:solidFill>
              <a:ea typeface="+mn-ea"/>
            </a:endParaRPr>
          </a:p>
          <a:p>
            <a:pPr algn="ctr">
              <a:defRPr/>
            </a:pPr>
            <a:endParaRPr lang="en-US" sz="1500" dirty="0">
              <a:solidFill>
                <a:schemeClr val="bg1"/>
              </a:solidFill>
              <a:ea typeface="+mn-ea"/>
            </a:endParaRPr>
          </a:p>
        </p:txBody>
      </p:sp>
      <p:cxnSp>
        <p:nvCxnSpPr>
          <p:cNvPr id="23" name="Straight Arrow Connector 22"/>
          <p:cNvCxnSpPr/>
          <p:nvPr/>
        </p:nvCxnSpPr>
        <p:spPr>
          <a:xfrm flipV="1">
            <a:off x="5759450" y="1041062"/>
            <a:ext cx="922078" cy="312319"/>
          </a:xfrm>
          <a:prstGeom prst="straightConnector1">
            <a:avLst/>
          </a:prstGeom>
          <a:ln w="38100" cmpd="sng">
            <a:solidFill>
              <a:schemeClr val="accent2"/>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6655505" y="878135"/>
            <a:ext cx="1415772" cy="553998"/>
          </a:xfrm>
          <a:prstGeom prst="rect">
            <a:avLst/>
          </a:prstGeom>
          <a:noFill/>
        </p:spPr>
        <p:txBody>
          <a:bodyPr wrap="none" rtlCol="0">
            <a:spAutoFit/>
          </a:bodyPr>
          <a:lstStyle/>
          <a:p>
            <a:r>
              <a:rPr lang="en-US" sz="1500" dirty="0"/>
              <a:t>Public Internet</a:t>
            </a:r>
          </a:p>
          <a:p>
            <a:endParaRPr lang="en-US" sz="1500" dirty="0"/>
          </a:p>
        </p:txBody>
      </p:sp>
      <p:sp>
        <p:nvSpPr>
          <p:cNvPr id="2" name="TextBox 1">
            <a:extLst>
              <a:ext uri="{FF2B5EF4-FFF2-40B4-BE49-F238E27FC236}">
                <a16:creationId xmlns:a16="http://schemas.microsoft.com/office/drawing/2014/main" id="{1ACFC085-F0E8-9449-AD6A-AFCEEC28EB92}"/>
              </a:ext>
            </a:extLst>
          </p:cNvPr>
          <p:cNvSpPr txBox="1"/>
          <p:nvPr/>
        </p:nvSpPr>
        <p:spPr>
          <a:xfrm>
            <a:off x="7245274" y="1727092"/>
            <a:ext cx="1885453" cy="1246495"/>
          </a:xfrm>
          <a:prstGeom prst="rect">
            <a:avLst/>
          </a:prstGeom>
          <a:noFill/>
        </p:spPr>
        <p:txBody>
          <a:bodyPr wrap="none" rtlCol="0">
            <a:spAutoFit/>
          </a:bodyPr>
          <a:lstStyle/>
          <a:p>
            <a:r>
              <a:rPr lang="en-US" sz="1250" dirty="0"/>
              <a:t>Firewalls</a:t>
            </a:r>
          </a:p>
          <a:p>
            <a:r>
              <a:rPr lang="en-US" sz="1250" dirty="0"/>
              <a:t>Load-balancing</a:t>
            </a:r>
          </a:p>
          <a:p>
            <a:r>
              <a:rPr lang="en-US" sz="1250" dirty="0"/>
              <a:t>NAT</a:t>
            </a:r>
          </a:p>
          <a:p>
            <a:r>
              <a:rPr lang="en-US" sz="1250" dirty="0"/>
              <a:t>Boundary routers</a:t>
            </a:r>
          </a:p>
          <a:p>
            <a:r>
              <a:rPr lang="en-US" sz="1250" dirty="0"/>
              <a:t>Deep Packet Inspection</a:t>
            </a:r>
          </a:p>
          <a:p>
            <a:r>
              <a:rPr lang="en-US" sz="1250" dirty="0"/>
              <a:t>DDoS Mitigation</a:t>
            </a:r>
          </a:p>
        </p:txBody>
      </p:sp>
    </p:spTree>
    <p:extLst>
      <p:ext uri="{BB962C8B-B14F-4D97-AF65-F5344CB8AC3E}">
        <p14:creationId xmlns:p14="http://schemas.microsoft.com/office/powerpoint/2010/main" val="859700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31"/>
          <p:cNvSpPr>
            <a:spLocks noGrp="1"/>
          </p:cNvSpPr>
          <p:nvPr>
            <p:ph type="title"/>
          </p:nvPr>
        </p:nvSpPr>
        <p:spPr>
          <a:xfrm>
            <a:off x="457200" y="-115491"/>
            <a:ext cx="8229600" cy="857251"/>
          </a:xfrm>
        </p:spPr>
        <p:txBody>
          <a:bodyPr/>
          <a:lstStyle/>
          <a:p>
            <a:pPr eaLnBrk="1" hangingPunct="1"/>
            <a:r>
              <a:rPr lang="en-US" sz="3563" dirty="0">
                <a:latin typeface="Calibri" charset="0"/>
              </a:rPr>
              <a:t>Network Function Virtualization (NFV)</a:t>
            </a:r>
          </a:p>
        </p:txBody>
      </p:sp>
      <p:cxnSp>
        <p:nvCxnSpPr>
          <p:cNvPr id="44" name="Straight Connector 43"/>
          <p:cNvCxnSpPr>
            <a:stCxn id="34" idx="0"/>
          </p:cNvCxnSpPr>
          <p:nvPr/>
        </p:nvCxnSpPr>
        <p:spPr bwMode="auto">
          <a:xfrm flipV="1">
            <a:off x="1870870" y="3327531"/>
            <a:ext cx="1701031" cy="1092294"/>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bwMode="auto">
          <a:xfrm>
            <a:off x="4014789" y="3416036"/>
            <a:ext cx="1106487" cy="553641"/>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bwMode="auto">
          <a:xfrm flipV="1">
            <a:off x="4102101" y="4344723"/>
            <a:ext cx="1285875" cy="557213"/>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bwMode="auto">
          <a:xfrm>
            <a:off x="1750079" y="4502596"/>
            <a:ext cx="1566210" cy="39934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flipV="1">
            <a:off x="5759451" y="3786321"/>
            <a:ext cx="1198563" cy="372665"/>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34" name="AutoShape 7"/>
          <p:cNvSpPr>
            <a:spLocks noChangeArrowheads="1"/>
          </p:cNvSpPr>
          <p:nvPr/>
        </p:nvSpPr>
        <p:spPr bwMode="auto">
          <a:xfrm>
            <a:off x="1296988" y="4200658"/>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dirty="0">
                <a:solidFill>
                  <a:schemeClr val="bg1"/>
                </a:solidFill>
                <a:ea typeface="+mn-ea"/>
              </a:rPr>
              <a:t>Packet</a:t>
            </a:r>
          </a:p>
          <a:p>
            <a:pPr algn="ctr">
              <a:defRPr/>
            </a:pPr>
            <a:r>
              <a:rPr lang="en-US" sz="1500" dirty="0">
                <a:solidFill>
                  <a:schemeClr val="bg1"/>
                </a:solidFill>
                <a:ea typeface="+mn-ea"/>
              </a:rPr>
              <a:t>Forwarding </a:t>
            </a:r>
          </a:p>
          <a:p>
            <a:pPr algn="ctr">
              <a:defRPr/>
            </a:pPr>
            <a:endParaRPr lang="en-US" sz="1500" dirty="0">
              <a:solidFill>
                <a:schemeClr val="bg1"/>
              </a:solidFill>
              <a:ea typeface="+mn-ea"/>
            </a:endParaRPr>
          </a:p>
        </p:txBody>
      </p:sp>
      <p:sp>
        <p:nvSpPr>
          <p:cNvPr id="35" name="AutoShape 7"/>
          <p:cNvSpPr>
            <a:spLocks noChangeArrowheads="1"/>
          </p:cNvSpPr>
          <p:nvPr/>
        </p:nvSpPr>
        <p:spPr bwMode="auto">
          <a:xfrm>
            <a:off x="3127376" y="4578086"/>
            <a:ext cx="1147763"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a:solidFill>
                  <a:schemeClr val="bg1"/>
                </a:solidFill>
                <a:ea typeface="+mn-ea"/>
              </a:rPr>
              <a:t>Packet</a:t>
            </a:r>
          </a:p>
          <a:p>
            <a:pPr algn="ctr">
              <a:defRPr/>
            </a:pPr>
            <a:r>
              <a:rPr lang="en-US" sz="1500">
                <a:solidFill>
                  <a:schemeClr val="bg1"/>
                </a:solidFill>
                <a:ea typeface="+mn-ea"/>
              </a:rPr>
              <a:t>Forwarding </a:t>
            </a:r>
          </a:p>
          <a:p>
            <a:pPr algn="ctr">
              <a:defRPr/>
            </a:pPr>
            <a:endParaRPr lang="en-US" sz="1500">
              <a:solidFill>
                <a:schemeClr val="bg1"/>
              </a:solidFill>
              <a:ea typeface="+mn-ea"/>
            </a:endParaRPr>
          </a:p>
        </p:txBody>
      </p:sp>
      <p:sp>
        <p:nvSpPr>
          <p:cNvPr id="37" name="AutoShape 7"/>
          <p:cNvSpPr>
            <a:spLocks noChangeArrowheads="1"/>
          </p:cNvSpPr>
          <p:nvPr/>
        </p:nvSpPr>
        <p:spPr bwMode="auto">
          <a:xfrm>
            <a:off x="4814888" y="3949436"/>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a:solidFill>
                  <a:schemeClr val="bg1"/>
                </a:solidFill>
                <a:ea typeface="+mn-ea"/>
              </a:rPr>
              <a:t>Packet</a:t>
            </a:r>
          </a:p>
          <a:p>
            <a:pPr algn="ctr">
              <a:defRPr/>
            </a:pPr>
            <a:r>
              <a:rPr lang="en-US" sz="1500">
                <a:solidFill>
                  <a:schemeClr val="bg1"/>
                </a:solidFill>
                <a:ea typeface="+mn-ea"/>
              </a:rPr>
              <a:t>Forwarding </a:t>
            </a:r>
          </a:p>
          <a:p>
            <a:pPr algn="ctr">
              <a:defRPr/>
            </a:pPr>
            <a:endParaRPr lang="en-US" sz="1500">
              <a:solidFill>
                <a:schemeClr val="bg1"/>
              </a:solidFill>
              <a:ea typeface="+mn-ea"/>
            </a:endParaRPr>
          </a:p>
        </p:txBody>
      </p:sp>
      <p:sp>
        <p:nvSpPr>
          <p:cNvPr id="38" name="AutoShape 7"/>
          <p:cNvSpPr>
            <a:spLocks noChangeArrowheads="1"/>
          </p:cNvSpPr>
          <p:nvPr/>
        </p:nvSpPr>
        <p:spPr bwMode="auto">
          <a:xfrm>
            <a:off x="6472238" y="3377936"/>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a:solidFill>
                  <a:schemeClr val="bg1"/>
                </a:solidFill>
                <a:ea typeface="+mn-ea"/>
              </a:rPr>
              <a:t>Packet</a:t>
            </a:r>
          </a:p>
          <a:p>
            <a:pPr algn="ctr">
              <a:defRPr/>
            </a:pPr>
            <a:r>
              <a:rPr lang="en-US" sz="1500">
                <a:solidFill>
                  <a:schemeClr val="bg1"/>
                </a:solidFill>
                <a:ea typeface="+mn-ea"/>
              </a:rPr>
              <a:t>Forwarding </a:t>
            </a:r>
          </a:p>
          <a:p>
            <a:pPr algn="ctr">
              <a:defRPr/>
            </a:pPr>
            <a:endParaRPr lang="en-US" sz="1500">
              <a:solidFill>
                <a:schemeClr val="bg1"/>
              </a:solidFill>
              <a:ea typeface="+mn-ea"/>
            </a:endParaRPr>
          </a:p>
        </p:txBody>
      </p:sp>
      <p:cxnSp>
        <p:nvCxnSpPr>
          <p:cNvPr id="71" name="Straight Connector 70"/>
          <p:cNvCxnSpPr/>
          <p:nvPr/>
        </p:nvCxnSpPr>
        <p:spPr bwMode="auto">
          <a:xfrm flipH="1" flipV="1">
            <a:off x="2156594" y="1591407"/>
            <a:ext cx="2807385" cy="28747"/>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bwMode="auto">
          <a:xfrm flipH="1">
            <a:off x="3688828" y="1620154"/>
            <a:ext cx="1522374" cy="1594127"/>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69" name="AutoShape 7"/>
          <p:cNvSpPr>
            <a:spLocks noChangeArrowheads="1"/>
          </p:cNvSpPr>
          <p:nvPr/>
        </p:nvSpPr>
        <p:spPr bwMode="auto">
          <a:xfrm>
            <a:off x="4720506" y="1295999"/>
            <a:ext cx="1147762" cy="502444"/>
          </a:xfrm>
          <a:prstGeom prst="can">
            <a:avLst>
              <a:gd name="adj" fmla="val 43620"/>
            </a:avLst>
          </a:prstGeom>
          <a:solidFill>
            <a:srgbClr val="FF6600"/>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endParaRPr lang="en-US" sz="1500" dirty="0">
              <a:solidFill>
                <a:schemeClr val="bg1"/>
              </a:solidFill>
            </a:endParaRPr>
          </a:p>
          <a:p>
            <a:pPr algn="ctr">
              <a:defRPr/>
            </a:pPr>
            <a:r>
              <a:rPr lang="en-US" sz="1500" dirty="0" err="1">
                <a:solidFill>
                  <a:schemeClr val="bg1"/>
                </a:solidFill>
                <a:ea typeface="+mn-ea"/>
              </a:rPr>
              <a:t>Middlebox</a:t>
            </a:r>
            <a:endParaRPr lang="en-US" sz="1500" dirty="0">
              <a:solidFill>
                <a:schemeClr val="bg1"/>
              </a:solidFill>
              <a:ea typeface="+mn-ea"/>
            </a:endParaRPr>
          </a:p>
          <a:p>
            <a:pPr algn="ctr">
              <a:defRPr/>
            </a:pPr>
            <a:endParaRPr lang="en-US" sz="1500" dirty="0">
              <a:solidFill>
                <a:schemeClr val="bg1"/>
              </a:solidFill>
              <a:ea typeface="+mn-ea"/>
            </a:endParaRPr>
          </a:p>
        </p:txBody>
      </p:sp>
      <p:cxnSp>
        <p:nvCxnSpPr>
          <p:cNvPr id="23" name="Straight Arrow Connector 22"/>
          <p:cNvCxnSpPr/>
          <p:nvPr/>
        </p:nvCxnSpPr>
        <p:spPr>
          <a:xfrm flipV="1">
            <a:off x="5759450" y="1041062"/>
            <a:ext cx="922078" cy="312319"/>
          </a:xfrm>
          <a:prstGeom prst="straightConnector1">
            <a:avLst/>
          </a:prstGeom>
          <a:ln w="38100" cmpd="sng">
            <a:solidFill>
              <a:schemeClr val="accent2"/>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6655505" y="878135"/>
            <a:ext cx="1415772" cy="553998"/>
          </a:xfrm>
          <a:prstGeom prst="rect">
            <a:avLst/>
          </a:prstGeom>
          <a:noFill/>
        </p:spPr>
        <p:txBody>
          <a:bodyPr wrap="none" rtlCol="0">
            <a:spAutoFit/>
          </a:bodyPr>
          <a:lstStyle/>
          <a:p>
            <a:r>
              <a:rPr lang="en-US" sz="1500" dirty="0"/>
              <a:t>Public Internet</a:t>
            </a:r>
          </a:p>
          <a:p>
            <a:endParaRPr lang="en-US" sz="1500" dirty="0"/>
          </a:p>
        </p:txBody>
      </p:sp>
      <p:pic>
        <p:nvPicPr>
          <p:cNvPr id="26" name="Picture 20"/>
          <p:cNvPicPr>
            <a:picLocks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1412791" y="1143749"/>
            <a:ext cx="1143000" cy="847725"/>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pic>
        <p:nvPicPr>
          <p:cNvPr id="27" name="Picture 20"/>
          <p:cNvPicPr>
            <a:picLocks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1013594" y="1143749"/>
            <a:ext cx="1143000" cy="847725"/>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pic>
        <p:nvPicPr>
          <p:cNvPr id="28" name="Picture 20"/>
          <p:cNvPicPr>
            <a:picLocks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614398" y="1143749"/>
            <a:ext cx="1143000" cy="847725"/>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pic>
        <p:nvPicPr>
          <p:cNvPr id="29" name="Picture 20"/>
          <p:cNvPicPr>
            <a:picLocks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flipH="1">
            <a:off x="215202" y="1143749"/>
            <a:ext cx="1143000" cy="847725"/>
          </a:xfrm>
          <a:prstGeom prst="rect">
            <a:avLst/>
          </a:prstGeom>
          <a:noFill/>
          <a:ln>
            <a:noFill/>
          </a:ln>
          <a:extLst>
            <a:ext uri="{909E8E84-426E-40dd-AFC4-6F175D3DCCD1}">
              <a14:hiddenFill xmlns:a14="http://schemas.microsoft.com/office/drawing/2010/main" xmlns="">
                <a:solidFill>
                  <a:srgbClr val="FFFFFF">
                    <a:alpha val="94901"/>
                  </a:srgbClr>
                </a:solidFill>
              </a14:hiddenFill>
            </a:ext>
            <a:ext uri="{91240B29-F687-4f45-9708-019B960494DF}">
              <a14:hiddenLine xmlns:a14="http://schemas.microsoft.com/office/drawing/2010/main" xmlns="" w="12700">
                <a:solidFill>
                  <a:srgbClr val="000000"/>
                </a:solidFill>
                <a:miter lim="800000"/>
                <a:headEnd/>
                <a:tailEnd/>
              </a14:hiddenLine>
            </a:ext>
          </a:extLst>
        </p:spPr>
      </p:pic>
      <p:grpSp>
        <p:nvGrpSpPr>
          <p:cNvPr id="5" name="Group 4"/>
          <p:cNvGrpSpPr/>
          <p:nvPr/>
        </p:nvGrpSpPr>
        <p:grpSpPr>
          <a:xfrm>
            <a:off x="649428" y="1293990"/>
            <a:ext cx="1571299" cy="507761"/>
            <a:chOff x="1039084" y="2070384"/>
            <a:chExt cx="2514079" cy="812417"/>
          </a:xfrm>
        </p:grpSpPr>
        <p:sp>
          <p:nvSpPr>
            <p:cNvPr id="2" name="Rounded Rectangle 1"/>
            <p:cNvSpPr/>
            <p:nvPr/>
          </p:nvSpPr>
          <p:spPr>
            <a:xfrm>
              <a:off x="1039084" y="2073598"/>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32" name="Rounded Rectangle 31"/>
            <p:cNvSpPr/>
            <p:nvPr/>
          </p:nvSpPr>
          <p:spPr>
            <a:xfrm>
              <a:off x="1039084" y="2546251"/>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33" name="Rounded Rectangle 32"/>
            <p:cNvSpPr/>
            <p:nvPr/>
          </p:nvSpPr>
          <p:spPr>
            <a:xfrm>
              <a:off x="1996748" y="2070384"/>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39" name="Rounded Rectangle 38"/>
            <p:cNvSpPr/>
            <p:nvPr/>
          </p:nvSpPr>
          <p:spPr>
            <a:xfrm>
              <a:off x="1996748" y="2551544"/>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40" name="Rounded Rectangle 39"/>
            <p:cNvSpPr/>
            <p:nvPr/>
          </p:nvSpPr>
          <p:spPr>
            <a:xfrm>
              <a:off x="2862431" y="2074305"/>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sp>
          <p:nvSpPr>
            <p:cNvPr id="41" name="Rounded Rectangle 40"/>
            <p:cNvSpPr/>
            <p:nvPr/>
          </p:nvSpPr>
          <p:spPr>
            <a:xfrm>
              <a:off x="2854461" y="2551544"/>
              <a:ext cx="690732" cy="331257"/>
            </a:xfrm>
            <a:prstGeom prst="roundRect">
              <a:avLst/>
            </a:prstGeom>
            <a:solidFill>
              <a:srgbClr val="FF66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chemeClr val="bg1"/>
                  </a:solidFill>
                </a:rPr>
                <a:t>VM</a:t>
              </a:r>
            </a:p>
          </p:txBody>
        </p:sp>
      </p:grpSp>
      <p:sp>
        <p:nvSpPr>
          <p:cNvPr id="42" name="AutoShape 7"/>
          <p:cNvSpPr>
            <a:spLocks noChangeArrowheads="1"/>
          </p:cNvSpPr>
          <p:nvPr/>
        </p:nvSpPr>
        <p:spPr bwMode="auto">
          <a:xfrm>
            <a:off x="4720506" y="1299307"/>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a:solidFill>
                  <a:schemeClr val="bg1"/>
                </a:solidFill>
                <a:ea typeface="+mn-ea"/>
              </a:rPr>
              <a:t>Packet</a:t>
            </a:r>
          </a:p>
          <a:p>
            <a:pPr algn="ctr">
              <a:defRPr/>
            </a:pPr>
            <a:r>
              <a:rPr lang="en-US" sz="1500">
                <a:solidFill>
                  <a:schemeClr val="bg1"/>
                </a:solidFill>
                <a:ea typeface="+mn-ea"/>
              </a:rPr>
              <a:t>Forwarding </a:t>
            </a:r>
          </a:p>
          <a:p>
            <a:pPr algn="ctr">
              <a:defRPr/>
            </a:pPr>
            <a:endParaRPr lang="en-US" sz="1500">
              <a:solidFill>
                <a:schemeClr val="bg1"/>
              </a:solidFill>
              <a:ea typeface="+mn-ea"/>
            </a:endParaRPr>
          </a:p>
        </p:txBody>
      </p:sp>
      <p:sp>
        <p:nvSpPr>
          <p:cNvPr id="36" name="AutoShape 7"/>
          <p:cNvSpPr>
            <a:spLocks noChangeArrowheads="1"/>
          </p:cNvSpPr>
          <p:nvPr/>
        </p:nvSpPr>
        <p:spPr bwMode="auto">
          <a:xfrm>
            <a:off x="2998788" y="3126714"/>
            <a:ext cx="1147762" cy="502444"/>
          </a:xfrm>
          <a:prstGeom prst="can">
            <a:avLst>
              <a:gd name="adj" fmla="val 43620"/>
            </a:avLst>
          </a:prstGeom>
          <a:solidFill>
            <a:schemeClr val="bg2">
              <a:lumMod val="60000"/>
              <a:lumOff val="40000"/>
            </a:schemeClr>
          </a:solidFill>
          <a:ln w="9525">
            <a:noFill/>
            <a:round/>
            <a:headEnd/>
            <a:tailEnd/>
          </a:ln>
          <a:effectLst>
            <a:outerShdw blurRad="63500" dist="38099" dir="2700000" algn="ctr" rotWithShape="0">
              <a:schemeClr val="bg2">
                <a:alpha val="74998"/>
              </a:schemeClr>
            </a:outerShdw>
          </a:effectLst>
        </p:spPr>
        <p:txBody>
          <a:bodyPr wrap="none" lIns="81639" tIns="40819" rIns="81639" bIns="40819" anchor="ctr"/>
          <a:lstStyle/>
          <a:p>
            <a:pPr algn="ctr">
              <a:defRPr/>
            </a:pPr>
            <a:r>
              <a:rPr lang="en-US" sz="1500">
                <a:solidFill>
                  <a:schemeClr val="bg1"/>
                </a:solidFill>
                <a:ea typeface="+mn-ea"/>
              </a:rPr>
              <a:t>Packet</a:t>
            </a:r>
          </a:p>
          <a:p>
            <a:pPr algn="ctr">
              <a:defRPr/>
            </a:pPr>
            <a:r>
              <a:rPr lang="en-US" sz="1500">
                <a:solidFill>
                  <a:schemeClr val="bg1"/>
                </a:solidFill>
                <a:ea typeface="+mn-ea"/>
              </a:rPr>
              <a:t>Forwarding </a:t>
            </a:r>
          </a:p>
          <a:p>
            <a:pPr algn="ctr">
              <a:defRPr/>
            </a:pPr>
            <a:endParaRPr lang="en-US" sz="1500">
              <a:solidFill>
                <a:schemeClr val="bg1"/>
              </a:solidFill>
              <a:ea typeface="+mn-ea"/>
            </a:endParaRPr>
          </a:p>
        </p:txBody>
      </p:sp>
      <p:sp>
        <p:nvSpPr>
          <p:cNvPr id="30" name="TextBox 29">
            <a:extLst>
              <a:ext uri="{FF2B5EF4-FFF2-40B4-BE49-F238E27FC236}">
                <a16:creationId xmlns:a16="http://schemas.microsoft.com/office/drawing/2014/main" id="{18DD8448-256A-D84C-BD3C-D57B3E2E4312}"/>
              </a:ext>
            </a:extLst>
          </p:cNvPr>
          <p:cNvSpPr txBox="1"/>
          <p:nvPr/>
        </p:nvSpPr>
        <p:spPr>
          <a:xfrm>
            <a:off x="919966" y="1937067"/>
            <a:ext cx="1885453" cy="1246495"/>
          </a:xfrm>
          <a:prstGeom prst="rect">
            <a:avLst/>
          </a:prstGeom>
          <a:noFill/>
        </p:spPr>
        <p:txBody>
          <a:bodyPr wrap="none" rtlCol="0">
            <a:spAutoFit/>
          </a:bodyPr>
          <a:lstStyle/>
          <a:p>
            <a:r>
              <a:rPr lang="en-US" sz="1250" dirty="0"/>
              <a:t>Firewalls</a:t>
            </a:r>
          </a:p>
          <a:p>
            <a:r>
              <a:rPr lang="en-US" sz="1250" dirty="0"/>
              <a:t>Load-balancing</a:t>
            </a:r>
          </a:p>
          <a:p>
            <a:r>
              <a:rPr lang="en-US" sz="1250" dirty="0"/>
              <a:t>NAT</a:t>
            </a:r>
          </a:p>
          <a:p>
            <a:r>
              <a:rPr lang="en-US" sz="1250" dirty="0"/>
              <a:t>Boundary routers</a:t>
            </a:r>
          </a:p>
          <a:p>
            <a:r>
              <a:rPr lang="en-US" sz="1250" dirty="0"/>
              <a:t>Deep Packet Inspection</a:t>
            </a:r>
          </a:p>
          <a:p>
            <a:r>
              <a:rPr lang="en-US" sz="1250" dirty="0"/>
              <a:t>DDoS Mitigation</a:t>
            </a:r>
          </a:p>
        </p:txBody>
      </p:sp>
    </p:spTree>
    <p:extLst>
      <p:ext uri="{BB962C8B-B14F-4D97-AF65-F5344CB8AC3E}">
        <p14:creationId xmlns:p14="http://schemas.microsoft.com/office/powerpoint/2010/main" val="884884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442451" y="1597820"/>
            <a:ext cx="8412726" cy="1102519"/>
          </a:xfrm>
        </p:spPr>
        <p:txBody>
          <a:bodyPr>
            <a:normAutofit fontScale="90000"/>
          </a:bodyPr>
          <a:lstStyle/>
          <a:p>
            <a:r>
              <a:rPr lang="en-US" sz="3375" dirty="0"/>
              <a:t>With hindsight, Disaggregation, </a:t>
            </a:r>
            <a:br>
              <a:rPr lang="en-US" sz="3375" dirty="0"/>
            </a:br>
            <a:r>
              <a:rPr lang="en-US" sz="3375" dirty="0"/>
              <a:t>SDN and NFV were probably inevitable</a:t>
            </a:r>
          </a:p>
        </p:txBody>
      </p:sp>
      <p:sp>
        <p:nvSpPr>
          <p:cNvPr id="5" name="Subtitle 4"/>
          <p:cNvSpPr>
            <a:spLocks noGrp="1"/>
          </p:cNvSpPr>
          <p:nvPr>
            <p:ph type="subTitle" idx="1"/>
          </p:nvPr>
        </p:nvSpPr>
        <p:spPr/>
        <p:txBody>
          <a:bodyPr/>
          <a:lstStyle/>
          <a:p>
            <a:r>
              <a:rPr lang="en-US" dirty="0">
                <a:solidFill>
                  <a:schemeClr val="bg1">
                    <a:lumMod val="50000"/>
                  </a:schemeClr>
                </a:solidFill>
              </a:rPr>
              <a:t>Part of a bigger trend towards the owners and operators of  networks taking control of how they work</a:t>
            </a:r>
          </a:p>
        </p:txBody>
      </p:sp>
    </p:spTree>
    <p:extLst>
      <p:ext uri="{BB962C8B-B14F-4D97-AF65-F5344CB8AC3E}">
        <p14:creationId xmlns:p14="http://schemas.microsoft.com/office/powerpoint/2010/main" val="9841307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125" dirty="0"/>
              <a:t>Inevitable because…</a:t>
            </a:r>
          </a:p>
        </p:txBody>
      </p:sp>
      <p:sp>
        <p:nvSpPr>
          <p:cNvPr id="3" name="Content Placeholder 2"/>
          <p:cNvSpPr>
            <a:spLocks noGrp="1"/>
          </p:cNvSpPr>
          <p:nvPr>
            <p:ph idx="1"/>
          </p:nvPr>
        </p:nvSpPr>
        <p:spPr>
          <a:xfrm>
            <a:off x="457200" y="1729979"/>
            <a:ext cx="8482908" cy="2332523"/>
          </a:xfrm>
        </p:spPr>
        <p:txBody>
          <a:bodyPr>
            <a:normAutofit fontScale="92500"/>
          </a:bodyPr>
          <a:lstStyle/>
          <a:p>
            <a:pPr marL="459195" indent="-459195">
              <a:buFont typeface="+mj-lt"/>
              <a:buAutoNum type="arabicPeriod"/>
            </a:pPr>
            <a:r>
              <a:rPr lang="en-US" sz="3188" dirty="0"/>
              <a:t>Rise of Linux.</a:t>
            </a:r>
          </a:p>
          <a:p>
            <a:pPr marL="459195" indent="-459195">
              <a:buFont typeface="+mj-lt"/>
              <a:buAutoNum type="arabicPeriod"/>
            </a:pPr>
            <a:r>
              <a:rPr lang="en-US" sz="3188" dirty="0"/>
              <a:t>Rise of </a:t>
            </a:r>
            <a:r>
              <a:rPr lang="en-US" sz="3188" dirty="0" err="1"/>
              <a:t>baremetal</a:t>
            </a:r>
            <a:r>
              <a:rPr lang="en-US" sz="3188" dirty="0"/>
              <a:t> servers and data centers.</a:t>
            </a:r>
          </a:p>
          <a:p>
            <a:pPr marL="459195" indent="-459195">
              <a:buFont typeface="+mj-lt"/>
              <a:buAutoNum type="arabicPeriod"/>
            </a:pPr>
            <a:r>
              <a:rPr lang="en-US" sz="3188" dirty="0"/>
              <a:t>SDN: Rise of merchant switching silicon.</a:t>
            </a:r>
          </a:p>
          <a:p>
            <a:pPr marL="459195" indent="-459195">
              <a:buFont typeface="+mj-lt"/>
              <a:buAutoNum type="arabicPeriod"/>
            </a:pPr>
            <a:r>
              <a:rPr lang="en-US" sz="3188" dirty="0"/>
              <a:t>NFV: Rise of computer virtualization.</a:t>
            </a:r>
          </a:p>
          <a:p>
            <a:pPr marL="0" indent="0">
              <a:buNone/>
            </a:pPr>
            <a:endParaRPr lang="en-US" sz="3188" dirty="0"/>
          </a:p>
          <a:p>
            <a:pPr marL="0" indent="0">
              <a:buNone/>
            </a:pPr>
            <a:endParaRPr lang="en-US" sz="3188" dirty="0"/>
          </a:p>
        </p:txBody>
      </p:sp>
      <p:sp>
        <p:nvSpPr>
          <p:cNvPr id="4" name="Slide Number Placeholder 3"/>
          <p:cNvSpPr>
            <a:spLocks noGrp="1"/>
          </p:cNvSpPr>
          <p:nvPr>
            <p:ph type="sldNum" sz="quarter" idx="12"/>
          </p:nvPr>
        </p:nvSpPr>
        <p:spPr>
          <a:xfrm>
            <a:off x="10485120" y="7627621"/>
            <a:ext cx="3413760" cy="438150"/>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AE74F1C-5325-8241-8797-7ABB8B914D5B}" type="slidenum">
              <a:rPr lang="en-US" smtClean="0"/>
              <a:pPr/>
              <a:t>38</a:t>
            </a:fld>
            <a:endParaRPr lang="en-US" dirty="0"/>
          </a:p>
        </p:txBody>
      </p:sp>
    </p:spTree>
    <p:extLst>
      <p:ext uri="{BB962C8B-B14F-4D97-AF65-F5344CB8AC3E}">
        <p14:creationId xmlns:p14="http://schemas.microsoft.com/office/powerpoint/2010/main" val="296081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Today</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84388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4"/>
          <p:cNvSpPr>
            <a:spLocks noGrp="1"/>
          </p:cNvSpPr>
          <p:nvPr>
            <p:ph type="title"/>
          </p:nvPr>
        </p:nvSpPr>
        <p:spPr/>
        <p:txBody>
          <a:bodyPr>
            <a:normAutofit fontScale="90000"/>
          </a:bodyPr>
          <a:lstStyle/>
          <a:p>
            <a:r>
              <a:rPr lang="en-US" sz="2700" dirty="0">
                <a:solidFill>
                  <a:schemeClr val="tx2"/>
                </a:solidFill>
                <a:latin typeface="Calibri" charset="0"/>
                <a:ea typeface="ＭＳ Ｐゴシック" charset="0"/>
                <a:cs typeface="ＭＳ Ｐゴシック" charset="0"/>
              </a:rPr>
              <a:t>How difficult is it to define all network operations in software, outside the </a:t>
            </a:r>
            <a:r>
              <a:rPr lang="en-US" sz="2700" dirty="0" err="1">
                <a:solidFill>
                  <a:schemeClr val="tx2"/>
                </a:solidFill>
                <a:latin typeface="Calibri" charset="0"/>
                <a:ea typeface="ＭＳ Ｐゴシック" charset="0"/>
                <a:cs typeface="ＭＳ Ｐゴシック" charset="0"/>
              </a:rPr>
              <a:t>datapath</a:t>
            </a:r>
            <a:r>
              <a:rPr lang="en-US" sz="2700" dirty="0">
                <a:solidFill>
                  <a:schemeClr val="tx2"/>
                </a:solidFill>
                <a:latin typeface="Calibri" charset="0"/>
                <a:ea typeface="ＭＳ Ｐゴシック" charset="0"/>
                <a:cs typeface="ＭＳ Ｐゴシック" charset="0"/>
              </a:rPr>
              <a:t>?</a:t>
            </a:r>
            <a:endParaRPr lang="en-US" dirty="0">
              <a:solidFill>
                <a:schemeClr val="tx2"/>
              </a:solidFill>
              <a:latin typeface="Calibri" charset="0"/>
              <a:ea typeface="ＭＳ Ｐゴシック" charset="0"/>
              <a:cs typeface="ＭＳ Ｐゴシック" charset="0"/>
            </a:endParaRPr>
          </a:p>
        </p:txBody>
      </p:sp>
      <p:grpSp>
        <p:nvGrpSpPr>
          <p:cNvPr id="2" name="Group 16"/>
          <p:cNvGrpSpPr>
            <a:grpSpLocks/>
          </p:cNvGrpSpPr>
          <p:nvPr/>
        </p:nvGrpSpPr>
        <p:grpSpPr bwMode="auto">
          <a:xfrm>
            <a:off x="1532727" y="3873104"/>
            <a:ext cx="5688349" cy="1065609"/>
            <a:chOff x="519836" y="5164900"/>
            <a:chExt cx="7583648" cy="1419573"/>
          </a:xfrm>
        </p:grpSpPr>
        <p:grpSp>
          <p:nvGrpSpPr>
            <p:cNvPr id="23557" name="Group 13"/>
            <p:cNvGrpSpPr>
              <a:grpSpLocks/>
            </p:cNvGrpSpPr>
            <p:nvPr/>
          </p:nvGrpSpPr>
          <p:grpSpPr bwMode="auto">
            <a:xfrm>
              <a:off x="519836" y="5164900"/>
              <a:ext cx="745523" cy="1419573"/>
              <a:chOff x="519836" y="5164900"/>
              <a:chExt cx="745523" cy="1419573"/>
            </a:xfrm>
          </p:grpSpPr>
          <p:sp>
            <p:nvSpPr>
              <p:cNvPr id="23560" name="TextBox 10"/>
              <p:cNvSpPr txBox="1">
                <a:spLocks noChangeArrowheads="1"/>
              </p:cNvSpPr>
              <p:nvPr/>
            </p:nvSpPr>
            <p:spPr bwMode="auto">
              <a:xfrm rot="16200000">
                <a:off x="198090" y="5518859"/>
                <a:ext cx="1382078" cy="7385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3000"/>
                  <a:t>2006</a:t>
                </a:r>
              </a:p>
            </p:txBody>
          </p:sp>
          <p:cxnSp>
            <p:nvCxnSpPr>
              <p:cNvPr id="13" name="Straight Connector 12"/>
              <p:cNvCxnSpPr/>
              <p:nvPr/>
            </p:nvCxnSpPr>
            <p:spPr>
              <a:xfrm rot="5400000">
                <a:off x="554778" y="5873893"/>
                <a:ext cx="1419573" cy="1588"/>
              </a:xfrm>
              <a:prstGeom prst="line">
                <a:avLst/>
              </a:prstGeom>
            </p:spPr>
            <p:style>
              <a:lnRef idx="2">
                <a:schemeClr val="accent1"/>
              </a:lnRef>
              <a:fillRef idx="0">
                <a:schemeClr val="accent1"/>
              </a:fillRef>
              <a:effectRef idx="1">
                <a:schemeClr val="accent1"/>
              </a:effectRef>
              <a:fontRef idx="minor">
                <a:schemeClr val="tx1"/>
              </a:fontRef>
            </p:style>
          </p:cxnSp>
        </p:grpSp>
        <p:sp>
          <p:nvSpPr>
            <p:cNvPr id="23558" name="TextBox 14"/>
            <p:cNvSpPr txBox="1">
              <a:spLocks noChangeArrowheads="1"/>
            </p:cNvSpPr>
            <p:nvPr/>
          </p:nvSpPr>
          <p:spPr bwMode="auto">
            <a:xfrm>
              <a:off x="1422503" y="5236671"/>
              <a:ext cx="3253136" cy="12300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35,000 users</a:t>
              </a:r>
            </a:p>
            <a:p>
              <a:pPr eaLnBrk="1" hangingPunct="1"/>
              <a:r>
                <a:rPr lang="en-US" sz="1800" dirty="0"/>
                <a:t>10,000 new flows/sec</a:t>
              </a:r>
            </a:p>
            <a:p>
              <a:pPr eaLnBrk="1" hangingPunct="1"/>
              <a:r>
                <a:rPr lang="en-US" sz="1800" dirty="0"/>
                <a:t>137 network policies</a:t>
              </a:r>
            </a:p>
          </p:txBody>
        </p:sp>
        <p:sp>
          <p:nvSpPr>
            <p:cNvPr id="23559" name="TextBox 15"/>
            <p:cNvSpPr txBox="1">
              <a:spLocks noChangeArrowheads="1"/>
            </p:cNvSpPr>
            <p:nvPr/>
          </p:nvSpPr>
          <p:spPr bwMode="auto">
            <a:xfrm>
              <a:off x="5258567" y="5225250"/>
              <a:ext cx="2844917" cy="12300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2,000 switches</a:t>
              </a:r>
            </a:p>
            <a:p>
              <a:pPr eaLnBrk="1" hangingPunct="1"/>
              <a:r>
                <a:rPr lang="en-US" sz="1800"/>
                <a:t>2,000 switch CPUs</a:t>
              </a:r>
            </a:p>
            <a:p>
              <a:pPr eaLnBrk="1" hangingPunct="1"/>
              <a:endParaRPr lang="en-US" sz="1800"/>
            </a:p>
          </p:txBody>
        </p:sp>
      </p:grpSp>
      <p:pic>
        <p:nvPicPr>
          <p:cNvPr id="18" name="Picture 17" descr="campus.jpg"/>
          <p:cNvPicPr>
            <a:picLocks noChangeAspect="1"/>
          </p:cNvPicPr>
          <p:nvPr/>
        </p:nvPicPr>
        <p:blipFill>
          <a:blip r:embed="rId2"/>
          <a:stretch>
            <a:fillRect/>
          </a:stretch>
        </p:blipFill>
        <p:spPr>
          <a:xfrm>
            <a:off x="2085193" y="1273775"/>
            <a:ext cx="4897258" cy="2285004"/>
          </a:xfrm>
          <a:prstGeom prst="rect">
            <a:avLst/>
          </a:prstGeom>
          <a:effectLst>
            <a:outerShdw blurRad="50800" dist="38100" dir="2700000" algn="tl" rotWithShape="0">
              <a:srgbClr val="000000">
                <a:alpha val="43000"/>
              </a:srgbClr>
            </a:outerShdw>
          </a:effectLst>
        </p:spPr>
      </p:pic>
      <p:sp>
        <p:nvSpPr>
          <p:cNvPr id="3" name="TextBox 2"/>
          <p:cNvSpPr txBox="1"/>
          <p:nvPr/>
        </p:nvSpPr>
        <p:spPr>
          <a:xfrm>
            <a:off x="3511013" y="3131852"/>
            <a:ext cx="2998313" cy="461665"/>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sz="2400" dirty="0">
                <a:solidFill>
                  <a:srgbClr val="FFFFFF"/>
                </a:solidFill>
                <a:latin typeface="Calibri" charset="0"/>
                <a:ea typeface="ＭＳ Ｐゴシック" charset="0"/>
                <a:cs typeface="ＭＳ Ｐゴシック" charset="0"/>
              </a:rPr>
              <a:t>Stanford campus</a:t>
            </a:r>
            <a:endParaRPr lang="en-US" sz="2400" dirty="0">
              <a:solidFill>
                <a:srgbClr val="FFFFFF"/>
              </a:solidFill>
            </a:endParaRPr>
          </a:p>
        </p:txBody>
      </p:sp>
    </p:spTree>
    <p:extLst>
      <p:ext uri="{BB962C8B-B14F-4D97-AF65-F5344CB8AC3E}">
        <p14:creationId xmlns:p14="http://schemas.microsoft.com/office/powerpoint/2010/main" val="19970122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9FFEF-A8A9-3A41-A1CA-9CDA0D397EC5}"/>
              </a:ext>
            </a:extLst>
          </p:cNvPr>
          <p:cNvSpPr>
            <a:spLocks noGrp="1"/>
          </p:cNvSpPr>
          <p:nvPr>
            <p:ph type="title"/>
          </p:nvPr>
        </p:nvSpPr>
        <p:spPr>
          <a:xfrm>
            <a:off x="0" y="206375"/>
            <a:ext cx="9067800" cy="857250"/>
          </a:xfrm>
        </p:spPr>
        <p:txBody>
          <a:bodyPr/>
          <a:lstStyle/>
          <a:p>
            <a:r>
              <a:rPr lang="en-US" dirty="0"/>
              <a:t>Most networking equipment is disaggregating</a:t>
            </a:r>
          </a:p>
        </p:txBody>
      </p:sp>
      <p:sp>
        <p:nvSpPr>
          <p:cNvPr id="3" name="Content Placeholder 2">
            <a:extLst>
              <a:ext uri="{FF2B5EF4-FFF2-40B4-BE49-F238E27FC236}">
                <a16:creationId xmlns:a16="http://schemas.microsoft.com/office/drawing/2014/main" id="{BAB5724C-D117-754A-9863-C6DFCC97AB5A}"/>
              </a:ext>
            </a:extLst>
          </p:cNvPr>
          <p:cNvSpPr>
            <a:spLocks noGrp="1"/>
          </p:cNvSpPr>
          <p:nvPr>
            <p:ph idx="1"/>
          </p:nvPr>
        </p:nvSpPr>
        <p:spPr>
          <a:xfrm>
            <a:off x="824594" y="1268016"/>
            <a:ext cx="7886700" cy="3642802"/>
          </a:xfrm>
        </p:spPr>
        <p:txBody>
          <a:bodyPr>
            <a:normAutofit/>
          </a:bodyPr>
          <a:lstStyle/>
          <a:p>
            <a:pPr>
              <a:buFont typeface="Wingdings" pitchFamily="2" charset="2"/>
              <a:buChar char="§"/>
            </a:pPr>
            <a:r>
              <a:rPr lang="en-US" dirty="0"/>
              <a:t>Intra- and inter-datacenter networks </a:t>
            </a:r>
          </a:p>
          <a:p>
            <a:pPr>
              <a:buFont typeface="Wingdings" pitchFamily="2" charset="2"/>
              <a:buChar char="§"/>
            </a:pPr>
            <a:r>
              <a:rPr lang="en-US" dirty="0"/>
              <a:t>ISP routers and switches</a:t>
            </a:r>
          </a:p>
          <a:p>
            <a:pPr>
              <a:buFont typeface="Wingdings" pitchFamily="2" charset="2"/>
              <a:buChar char="§"/>
            </a:pPr>
            <a:r>
              <a:rPr lang="en-US" dirty="0" err="1"/>
              <a:t>WiFi</a:t>
            </a:r>
            <a:r>
              <a:rPr lang="en-US" dirty="0"/>
              <a:t> APs</a:t>
            </a:r>
          </a:p>
          <a:p>
            <a:pPr>
              <a:buFont typeface="Wingdings" pitchFamily="2" charset="2"/>
              <a:buChar char="§"/>
            </a:pPr>
            <a:r>
              <a:rPr lang="en-US" dirty="0"/>
              <a:t>Cellular </a:t>
            </a:r>
            <a:r>
              <a:rPr lang="en-US" dirty="0" err="1"/>
              <a:t>basestations</a:t>
            </a:r>
            <a:r>
              <a:rPr lang="en-US" dirty="0"/>
              <a:t> (4G, 5G…)</a:t>
            </a:r>
          </a:p>
          <a:p>
            <a:pPr>
              <a:buFont typeface="Wingdings" pitchFamily="2" charset="2"/>
              <a:buChar char="§"/>
            </a:pPr>
            <a:r>
              <a:rPr lang="en-US" dirty="0"/>
              <a:t>Optical and Metro Transport </a:t>
            </a:r>
          </a:p>
          <a:p>
            <a:pPr>
              <a:buFont typeface="Wingdings" pitchFamily="2" charset="2"/>
              <a:buChar char="§"/>
            </a:pPr>
            <a:r>
              <a:rPr lang="en-US" dirty="0"/>
              <a:t>Residential broadband access</a:t>
            </a:r>
          </a:p>
          <a:p>
            <a:pPr>
              <a:buFont typeface="Wingdings" pitchFamily="2" charset="2"/>
              <a:buChar char="§"/>
            </a:pPr>
            <a:r>
              <a:rPr lang="en-US" dirty="0"/>
              <a:t>Enterprise network equipment: switch, router, firewall</a:t>
            </a:r>
          </a:p>
          <a:p>
            <a:pPr marL="0" indent="0">
              <a:buNone/>
            </a:pPr>
            <a:endParaRPr lang="en-US" dirty="0"/>
          </a:p>
        </p:txBody>
      </p:sp>
    </p:spTree>
    <p:extLst>
      <p:ext uri="{BB962C8B-B14F-4D97-AF65-F5344CB8AC3E}">
        <p14:creationId xmlns:p14="http://schemas.microsoft.com/office/powerpoint/2010/main" val="11193228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31"/>
          <p:cNvSpPr>
            <a:spLocks noGrp="1"/>
          </p:cNvSpPr>
          <p:nvPr>
            <p:ph type="title"/>
          </p:nvPr>
        </p:nvSpPr>
        <p:spPr>
          <a:xfrm>
            <a:off x="1485900" y="-35999"/>
            <a:ext cx="6172200" cy="857251"/>
          </a:xfrm>
        </p:spPr>
        <p:txBody>
          <a:bodyPr/>
          <a:lstStyle/>
          <a:p>
            <a:pPr eaLnBrk="1" hangingPunct="1"/>
            <a:r>
              <a:rPr lang="en-US" sz="3000" dirty="0">
                <a:latin typeface="Calibri" charset="0"/>
              </a:rPr>
              <a:t>Network Virtualization (next time)</a:t>
            </a:r>
          </a:p>
        </p:txBody>
      </p:sp>
      <p:cxnSp>
        <p:nvCxnSpPr>
          <p:cNvPr id="44" name="Straight Connector 43"/>
          <p:cNvCxnSpPr/>
          <p:nvPr/>
        </p:nvCxnSpPr>
        <p:spPr bwMode="auto">
          <a:xfrm flipV="1">
            <a:off x="2976563" y="3508772"/>
            <a:ext cx="1045369" cy="841772"/>
          </a:xfrm>
          <a:prstGeom prst="line">
            <a:avLst/>
          </a:prstGeom>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bwMode="auto">
          <a:xfrm>
            <a:off x="4154092" y="3421856"/>
            <a:ext cx="829865" cy="553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bwMode="auto">
          <a:xfrm flipV="1">
            <a:off x="4219576" y="4350544"/>
            <a:ext cx="964406" cy="557213"/>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bwMode="auto">
          <a:xfrm>
            <a:off x="2580085" y="4708922"/>
            <a:ext cx="1050131" cy="198834"/>
          </a:xfrm>
          <a:prstGeom prst="line">
            <a:avLst/>
          </a:prstGeom>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flipV="1">
            <a:off x="5462588" y="3792142"/>
            <a:ext cx="898922" cy="372665"/>
          </a:xfrm>
          <a:prstGeom prst="line">
            <a:avLst/>
          </a:prstGeom>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bwMode="auto">
          <a:xfrm>
            <a:off x="2514600" y="2743200"/>
            <a:ext cx="0" cy="1543050"/>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1512" name="TextBox 44"/>
          <p:cNvSpPr txBox="1">
            <a:spLocks noChangeArrowheads="1"/>
          </p:cNvSpPr>
          <p:nvPr/>
        </p:nvSpPr>
        <p:spPr bwMode="auto">
          <a:xfrm>
            <a:off x="3675460" y="2294335"/>
            <a:ext cx="1787733" cy="3000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350">
                <a:latin typeface="Arial" charset="0"/>
              </a:rPr>
              <a:t>Global Network View</a:t>
            </a:r>
          </a:p>
        </p:txBody>
      </p:sp>
      <p:sp>
        <p:nvSpPr>
          <p:cNvPr id="39" name="Rounded Rectangle 38"/>
          <p:cNvSpPr/>
          <p:nvPr/>
        </p:nvSpPr>
        <p:spPr bwMode="auto">
          <a:xfrm>
            <a:off x="1943100" y="1828800"/>
            <a:ext cx="4997054" cy="369023"/>
          </a:xfrm>
          <a:prstGeom prst="roundRect">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800" dirty="0">
                <a:solidFill>
                  <a:srgbClr val="FFFFFF"/>
                </a:solidFill>
                <a:latin typeface="+mj-lt"/>
              </a:rPr>
              <a:t>Network Virtualization</a:t>
            </a:r>
          </a:p>
        </p:txBody>
      </p:sp>
      <p:cxnSp>
        <p:nvCxnSpPr>
          <p:cNvPr id="135" name="Straight Connector 134"/>
          <p:cNvCxnSpPr/>
          <p:nvPr/>
        </p:nvCxnSpPr>
        <p:spPr bwMode="auto">
          <a:xfrm>
            <a:off x="3829050" y="2743200"/>
            <a:ext cx="0" cy="742950"/>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37" name="Straight Connector 136"/>
          <p:cNvCxnSpPr/>
          <p:nvPr/>
        </p:nvCxnSpPr>
        <p:spPr bwMode="auto">
          <a:xfrm>
            <a:off x="5200650" y="2800350"/>
            <a:ext cx="0" cy="1314450"/>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bwMode="auto">
          <a:xfrm>
            <a:off x="6457950" y="2857500"/>
            <a:ext cx="0" cy="742950"/>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34" name="AutoShape 7"/>
          <p:cNvSpPr>
            <a:spLocks noChangeArrowheads="1"/>
          </p:cNvSpPr>
          <p:nvPr/>
        </p:nvSpPr>
        <p:spPr bwMode="auto">
          <a:xfrm>
            <a:off x="2115741" y="4206479"/>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a:solidFill>
                  <a:schemeClr val="bg1"/>
                </a:solidFill>
                <a:ea typeface="+mn-ea"/>
              </a:rPr>
              <a:t>Packet</a:t>
            </a:r>
          </a:p>
          <a:p>
            <a:pPr algn="ctr" fontAlgn="auto">
              <a:spcBef>
                <a:spcPts val="0"/>
              </a:spcBef>
              <a:spcAft>
                <a:spcPts val="0"/>
              </a:spcAft>
              <a:defRPr/>
            </a:pPr>
            <a:r>
              <a:rPr lang="en-US" sz="1200">
                <a:solidFill>
                  <a:schemeClr val="bg1"/>
                </a:solidFill>
                <a:ea typeface="+mn-ea"/>
              </a:rPr>
              <a:t>Forwarding </a:t>
            </a:r>
          </a:p>
          <a:p>
            <a:pPr algn="ctr" fontAlgn="auto">
              <a:spcBef>
                <a:spcPts val="0"/>
              </a:spcBef>
              <a:spcAft>
                <a:spcPts val="0"/>
              </a:spcAft>
              <a:defRPr/>
            </a:pPr>
            <a:endParaRPr lang="en-US" sz="1200">
              <a:solidFill>
                <a:schemeClr val="bg1"/>
              </a:solidFill>
              <a:ea typeface="+mn-ea"/>
            </a:endParaRPr>
          </a:p>
        </p:txBody>
      </p:sp>
      <p:sp>
        <p:nvSpPr>
          <p:cNvPr id="35" name="AutoShape 7"/>
          <p:cNvSpPr>
            <a:spLocks noChangeArrowheads="1"/>
          </p:cNvSpPr>
          <p:nvPr/>
        </p:nvSpPr>
        <p:spPr bwMode="auto">
          <a:xfrm>
            <a:off x="3488532" y="4583907"/>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a:solidFill>
                  <a:schemeClr val="bg1"/>
                </a:solidFill>
                <a:ea typeface="+mn-ea"/>
              </a:rPr>
              <a:t>Packet</a:t>
            </a:r>
          </a:p>
          <a:p>
            <a:pPr algn="ctr" fontAlgn="auto">
              <a:spcBef>
                <a:spcPts val="0"/>
              </a:spcBef>
              <a:spcAft>
                <a:spcPts val="0"/>
              </a:spcAft>
              <a:defRPr/>
            </a:pPr>
            <a:r>
              <a:rPr lang="en-US" sz="1200">
                <a:solidFill>
                  <a:schemeClr val="bg1"/>
                </a:solidFill>
                <a:ea typeface="+mn-ea"/>
              </a:rPr>
              <a:t>Forwarding </a:t>
            </a:r>
          </a:p>
          <a:p>
            <a:pPr algn="ctr" fontAlgn="auto">
              <a:spcBef>
                <a:spcPts val="0"/>
              </a:spcBef>
              <a:spcAft>
                <a:spcPts val="0"/>
              </a:spcAft>
              <a:defRPr/>
            </a:pPr>
            <a:endParaRPr lang="en-US" sz="1200">
              <a:solidFill>
                <a:schemeClr val="bg1"/>
              </a:solidFill>
              <a:ea typeface="+mn-ea"/>
            </a:endParaRPr>
          </a:p>
        </p:txBody>
      </p:sp>
      <p:sp>
        <p:nvSpPr>
          <p:cNvPr id="36" name="AutoShape 7"/>
          <p:cNvSpPr>
            <a:spLocks noChangeArrowheads="1"/>
          </p:cNvSpPr>
          <p:nvPr/>
        </p:nvSpPr>
        <p:spPr bwMode="auto">
          <a:xfrm>
            <a:off x="3392091" y="3132535"/>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a:solidFill>
                  <a:schemeClr val="bg1"/>
                </a:solidFill>
                <a:ea typeface="+mn-ea"/>
              </a:rPr>
              <a:t>Packet</a:t>
            </a:r>
          </a:p>
          <a:p>
            <a:pPr algn="ctr" fontAlgn="auto">
              <a:spcBef>
                <a:spcPts val="0"/>
              </a:spcBef>
              <a:spcAft>
                <a:spcPts val="0"/>
              </a:spcAft>
              <a:defRPr/>
            </a:pPr>
            <a:r>
              <a:rPr lang="en-US" sz="1200">
                <a:solidFill>
                  <a:schemeClr val="bg1"/>
                </a:solidFill>
                <a:ea typeface="+mn-ea"/>
              </a:rPr>
              <a:t>Forwarding </a:t>
            </a:r>
          </a:p>
          <a:p>
            <a:pPr algn="ctr" fontAlgn="auto">
              <a:spcBef>
                <a:spcPts val="0"/>
              </a:spcBef>
              <a:spcAft>
                <a:spcPts val="0"/>
              </a:spcAft>
              <a:defRPr/>
            </a:pPr>
            <a:endParaRPr lang="en-US" sz="1200">
              <a:solidFill>
                <a:schemeClr val="bg1"/>
              </a:solidFill>
              <a:ea typeface="+mn-ea"/>
            </a:endParaRPr>
          </a:p>
        </p:txBody>
      </p:sp>
      <p:sp>
        <p:nvSpPr>
          <p:cNvPr id="37" name="AutoShape 7"/>
          <p:cNvSpPr>
            <a:spLocks noChangeArrowheads="1"/>
          </p:cNvSpPr>
          <p:nvPr/>
        </p:nvSpPr>
        <p:spPr bwMode="auto">
          <a:xfrm>
            <a:off x="4754166" y="3955257"/>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a:solidFill>
                  <a:schemeClr val="bg1"/>
                </a:solidFill>
                <a:ea typeface="+mn-ea"/>
              </a:rPr>
              <a:t>Packet</a:t>
            </a:r>
          </a:p>
          <a:p>
            <a:pPr algn="ctr" fontAlgn="auto">
              <a:spcBef>
                <a:spcPts val="0"/>
              </a:spcBef>
              <a:spcAft>
                <a:spcPts val="0"/>
              </a:spcAft>
              <a:defRPr/>
            </a:pPr>
            <a:r>
              <a:rPr lang="en-US" sz="1200">
                <a:solidFill>
                  <a:schemeClr val="bg1"/>
                </a:solidFill>
                <a:ea typeface="+mn-ea"/>
              </a:rPr>
              <a:t>Forwarding </a:t>
            </a:r>
          </a:p>
          <a:p>
            <a:pPr algn="ctr" fontAlgn="auto">
              <a:spcBef>
                <a:spcPts val="0"/>
              </a:spcBef>
              <a:spcAft>
                <a:spcPts val="0"/>
              </a:spcAft>
              <a:defRPr/>
            </a:pPr>
            <a:endParaRPr lang="en-US" sz="1200">
              <a:solidFill>
                <a:schemeClr val="bg1"/>
              </a:solidFill>
              <a:ea typeface="+mn-ea"/>
            </a:endParaRPr>
          </a:p>
        </p:txBody>
      </p:sp>
      <p:sp>
        <p:nvSpPr>
          <p:cNvPr id="38" name="AutoShape 7"/>
          <p:cNvSpPr>
            <a:spLocks noChangeArrowheads="1"/>
          </p:cNvSpPr>
          <p:nvPr/>
        </p:nvSpPr>
        <p:spPr bwMode="auto">
          <a:xfrm>
            <a:off x="5997178" y="3383757"/>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a:solidFill>
                  <a:schemeClr val="bg1"/>
                </a:solidFill>
                <a:ea typeface="+mn-ea"/>
              </a:rPr>
              <a:t>Packet</a:t>
            </a:r>
          </a:p>
          <a:p>
            <a:pPr algn="ctr" fontAlgn="auto">
              <a:spcBef>
                <a:spcPts val="0"/>
              </a:spcBef>
              <a:spcAft>
                <a:spcPts val="0"/>
              </a:spcAft>
              <a:defRPr/>
            </a:pPr>
            <a:r>
              <a:rPr lang="en-US" sz="1200">
                <a:solidFill>
                  <a:schemeClr val="bg1"/>
                </a:solidFill>
                <a:ea typeface="+mn-ea"/>
              </a:rPr>
              <a:t>Forwarding </a:t>
            </a:r>
          </a:p>
          <a:p>
            <a:pPr algn="ctr" fontAlgn="auto">
              <a:spcBef>
                <a:spcPts val="0"/>
              </a:spcBef>
              <a:spcAft>
                <a:spcPts val="0"/>
              </a:spcAft>
              <a:defRPr/>
            </a:pPr>
            <a:endParaRPr lang="en-US" sz="1200">
              <a:solidFill>
                <a:schemeClr val="bg1"/>
              </a:solidFill>
              <a:ea typeface="+mn-ea"/>
            </a:endParaRPr>
          </a:p>
        </p:txBody>
      </p:sp>
      <p:sp>
        <p:nvSpPr>
          <p:cNvPr id="79" name="Rounded Rectangle 78"/>
          <p:cNvSpPr/>
          <p:nvPr/>
        </p:nvSpPr>
        <p:spPr>
          <a:xfrm>
            <a:off x="1943100" y="2628900"/>
            <a:ext cx="4997450" cy="328166"/>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800" dirty="0">
                <a:solidFill>
                  <a:srgbClr val="FFFFFF"/>
                </a:solidFill>
                <a:latin typeface="+mj-lt"/>
              </a:rPr>
              <a:t>Network OS</a:t>
            </a:r>
          </a:p>
        </p:txBody>
      </p:sp>
      <p:grpSp>
        <p:nvGrpSpPr>
          <p:cNvPr id="10" name="Group 1"/>
          <p:cNvGrpSpPr/>
          <p:nvPr/>
        </p:nvGrpSpPr>
        <p:grpSpPr>
          <a:xfrm>
            <a:off x="5486400" y="2228851"/>
            <a:ext cx="868680" cy="410441"/>
            <a:chOff x="5257800" y="3124200"/>
            <a:chExt cx="1158240" cy="547255"/>
          </a:xfrm>
          <a:effectLst>
            <a:outerShdw blurRad="50800" dist="50800" dir="10260000" algn="tl" rotWithShape="0">
              <a:srgbClr val="000000">
                <a:alpha val="54000"/>
              </a:srgbClr>
            </a:outerShdw>
          </a:effectLst>
        </p:grpSpPr>
        <p:sp>
          <p:nvSpPr>
            <p:cNvPr id="33" name="Oval 32"/>
            <p:cNvSpPr/>
            <p:nvPr/>
          </p:nvSpPr>
          <p:spPr>
            <a:xfrm>
              <a:off x="5257800" y="33528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40" name="Oval 39"/>
            <p:cNvSpPr/>
            <p:nvPr/>
          </p:nvSpPr>
          <p:spPr>
            <a:xfrm>
              <a:off x="5562600" y="31242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41" name="Oval 40"/>
            <p:cNvSpPr/>
            <p:nvPr/>
          </p:nvSpPr>
          <p:spPr>
            <a:xfrm>
              <a:off x="5943600" y="33528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42" name="Oval 41"/>
            <p:cNvSpPr/>
            <p:nvPr/>
          </p:nvSpPr>
          <p:spPr>
            <a:xfrm>
              <a:off x="6248400" y="32004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43" name="Oval 42"/>
            <p:cNvSpPr/>
            <p:nvPr/>
          </p:nvSpPr>
          <p:spPr>
            <a:xfrm>
              <a:off x="5638800" y="3505200"/>
              <a:ext cx="167640"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cxnSp>
          <p:nvCxnSpPr>
            <p:cNvPr id="47" name="Straight Connector 46"/>
            <p:cNvCxnSpPr>
              <a:stCxn id="33" idx="7"/>
              <a:endCxn id="40" idx="3"/>
            </p:cNvCxnSpPr>
            <p:nvPr/>
          </p:nvCxnSpPr>
          <p:spPr>
            <a:xfrm flipV="1">
              <a:off x="5400890" y="3266108"/>
              <a:ext cx="186260" cy="111039"/>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5" name="Straight Connector 54"/>
            <p:cNvCxnSpPr>
              <a:stCxn id="43" idx="2"/>
              <a:endCxn id="33" idx="5"/>
            </p:cNvCxnSpPr>
            <p:nvPr/>
          </p:nvCxnSpPr>
          <p:spPr>
            <a:xfrm flipH="1" flipV="1">
              <a:off x="5400890" y="3494708"/>
              <a:ext cx="237910" cy="93620"/>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7" name="Straight Connector 56"/>
            <p:cNvCxnSpPr>
              <a:stCxn id="41" idx="1"/>
              <a:endCxn id="40" idx="5"/>
            </p:cNvCxnSpPr>
            <p:nvPr/>
          </p:nvCxnSpPr>
          <p:spPr>
            <a:xfrm flipH="1" flipV="1">
              <a:off x="5705690" y="3266108"/>
              <a:ext cx="262460" cy="111039"/>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59" name="Straight Connector 58"/>
            <p:cNvCxnSpPr>
              <a:stCxn id="43" idx="6"/>
              <a:endCxn id="41" idx="3"/>
            </p:cNvCxnSpPr>
            <p:nvPr/>
          </p:nvCxnSpPr>
          <p:spPr>
            <a:xfrm flipV="1">
              <a:off x="5806440" y="3494708"/>
              <a:ext cx="161710" cy="93620"/>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64" name="Straight Connector 63"/>
            <p:cNvCxnSpPr>
              <a:stCxn id="41" idx="6"/>
              <a:endCxn id="42" idx="3"/>
            </p:cNvCxnSpPr>
            <p:nvPr/>
          </p:nvCxnSpPr>
          <p:spPr>
            <a:xfrm flipV="1">
              <a:off x="6111240" y="3342308"/>
              <a:ext cx="161710" cy="93620"/>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grpSp>
      <p:sp>
        <p:nvSpPr>
          <p:cNvPr id="81948" name="TextBox 44"/>
          <p:cNvSpPr txBox="1">
            <a:spLocks noChangeArrowheads="1"/>
          </p:cNvSpPr>
          <p:nvPr/>
        </p:nvSpPr>
        <p:spPr bwMode="auto">
          <a:xfrm>
            <a:off x="3644503" y="1543050"/>
            <a:ext cx="1922386" cy="3000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350">
                <a:latin typeface="Arial" charset="0"/>
              </a:rPr>
              <a:t>Abstract Network View</a:t>
            </a:r>
          </a:p>
        </p:txBody>
      </p:sp>
      <p:grpSp>
        <p:nvGrpSpPr>
          <p:cNvPr id="13" name="Group 12"/>
          <p:cNvGrpSpPr>
            <a:grpSpLocks/>
          </p:cNvGrpSpPr>
          <p:nvPr/>
        </p:nvGrpSpPr>
        <p:grpSpPr bwMode="auto">
          <a:xfrm>
            <a:off x="2030587" y="675085"/>
            <a:ext cx="1341263" cy="894159"/>
            <a:chOff x="1183449" y="899697"/>
            <a:chExt cx="1788351" cy="1192628"/>
          </a:xfrm>
        </p:grpSpPr>
        <p:grpSp>
          <p:nvGrpSpPr>
            <p:cNvPr id="21546" name="Group 27"/>
            <p:cNvGrpSpPr>
              <a:grpSpLocks/>
            </p:cNvGrpSpPr>
            <p:nvPr/>
          </p:nvGrpSpPr>
          <p:grpSpPr bwMode="auto">
            <a:xfrm>
              <a:off x="1183449" y="1447800"/>
              <a:ext cx="1788351" cy="644525"/>
              <a:chOff x="1031049" y="1108169"/>
              <a:chExt cx="1788351" cy="644431"/>
            </a:xfrm>
          </p:grpSpPr>
          <p:sp>
            <p:nvSpPr>
              <p:cNvPr id="81" name="Rounded Rectangle 80"/>
              <p:cNvSpPr/>
              <p:nvPr/>
            </p:nvSpPr>
            <p:spPr>
              <a:xfrm>
                <a:off x="1066800" y="1108169"/>
                <a:ext cx="1752600" cy="644431"/>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endParaRPr lang="en-US" sz="1500" dirty="0">
                  <a:solidFill>
                    <a:srgbClr val="000000"/>
                  </a:solidFill>
                  <a:latin typeface="+mj-lt"/>
                </a:endParaRPr>
              </a:p>
            </p:txBody>
          </p:sp>
          <p:grpSp>
            <p:nvGrpSpPr>
              <p:cNvPr id="4" name="Group 24"/>
              <p:cNvGrpSpPr/>
              <p:nvPr/>
            </p:nvGrpSpPr>
            <p:grpSpPr>
              <a:xfrm>
                <a:off x="2133600" y="1219200"/>
                <a:ext cx="609600" cy="457200"/>
                <a:chOff x="2057400" y="1219200"/>
                <a:chExt cx="609600" cy="457200"/>
              </a:xfrm>
              <a:effectLst>
                <a:outerShdw blurRad="50800" dist="50800" dir="12780000" algn="tl" rotWithShape="0">
                  <a:srgbClr val="000000">
                    <a:alpha val="57000"/>
                  </a:srgbClr>
                </a:outerShdw>
              </a:effectLst>
            </p:grpSpPr>
            <p:sp>
              <p:nvSpPr>
                <p:cNvPr id="56" name="Oval 55"/>
                <p:cNvSpPr/>
                <p:nvPr/>
              </p:nvSpPr>
              <p:spPr bwMode="auto">
                <a:xfrm>
                  <a:off x="2286000" y="1371600"/>
                  <a:ext cx="167627" cy="166255"/>
                </a:xfrm>
                <a:prstGeom prst="ellipse">
                  <a:avLst/>
                </a:prstGeom>
                <a:solidFill>
                  <a:srgbClr val="FFFF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cxnSp>
              <p:nvCxnSpPr>
                <p:cNvPr id="66" name="Straight Connector 65"/>
                <p:cNvCxnSpPr>
                  <a:stCxn id="56" idx="7"/>
                </p:cNvCxnSpPr>
                <p:nvPr/>
              </p:nvCxnSpPr>
              <p:spPr bwMode="auto">
                <a:xfrm flipV="1">
                  <a:off x="2429079" y="1219200"/>
                  <a:ext cx="161721" cy="176747"/>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68" name="Straight Connector 67"/>
                <p:cNvCxnSpPr>
                  <a:endCxn id="56" idx="3"/>
                </p:cNvCxnSpPr>
                <p:nvPr/>
              </p:nvCxnSpPr>
              <p:spPr bwMode="auto">
                <a:xfrm flipV="1">
                  <a:off x="2133600" y="1513508"/>
                  <a:ext cx="176948" cy="162892"/>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69" name="Straight Connector 68"/>
                <p:cNvCxnSpPr>
                  <a:stCxn id="56" idx="5"/>
                </p:cNvCxnSpPr>
                <p:nvPr/>
              </p:nvCxnSpPr>
              <p:spPr bwMode="auto">
                <a:xfrm>
                  <a:off x="2429079" y="1513508"/>
                  <a:ext cx="161721" cy="162892"/>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72" name="Straight Connector 71"/>
                <p:cNvCxnSpPr>
                  <a:stCxn id="56" idx="1"/>
                </p:cNvCxnSpPr>
                <p:nvPr/>
              </p:nvCxnSpPr>
              <p:spPr bwMode="auto">
                <a:xfrm flipH="1" flipV="1">
                  <a:off x="2133600" y="1219200"/>
                  <a:ext cx="176948" cy="176747"/>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74" name="Straight Connector 73"/>
                <p:cNvCxnSpPr>
                  <a:stCxn id="56" idx="2"/>
                </p:cNvCxnSpPr>
                <p:nvPr/>
              </p:nvCxnSpPr>
              <p:spPr bwMode="auto">
                <a:xfrm flipH="1" flipV="1">
                  <a:off x="2057400" y="1447800"/>
                  <a:ext cx="228600" cy="6928"/>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76" name="Straight Connector 75"/>
                <p:cNvCxnSpPr>
                  <a:endCxn id="56" idx="6"/>
                </p:cNvCxnSpPr>
                <p:nvPr/>
              </p:nvCxnSpPr>
              <p:spPr bwMode="auto">
                <a:xfrm flipH="1">
                  <a:off x="2453627" y="1447800"/>
                  <a:ext cx="213373" cy="6928"/>
                </a:xfrm>
                <a:prstGeom prst="line">
                  <a:avLst/>
                </a:prstGeom>
                <a:solidFill>
                  <a:schemeClr val="bg1"/>
                </a:solidFill>
                <a:ln>
                  <a:solidFill>
                    <a:srgbClr val="000000"/>
                  </a:solidFill>
                </a:ln>
              </p:spPr>
              <p:style>
                <a:lnRef idx="2">
                  <a:schemeClr val="accent1"/>
                </a:lnRef>
                <a:fillRef idx="0">
                  <a:schemeClr val="accent1"/>
                </a:fillRef>
                <a:effectRef idx="1">
                  <a:schemeClr val="accent1"/>
                </a:effectRef>
                <a:fontRef idx="minor">
                  <a:schemeClr val="tx1"/>
                </a:fontRef>
              </p:style>
            </p:cxnSp>
          </p:grpSp>
          <p:sp>
            <p:nvSpPr>
              <p:cNvPr id="21552" name="TextBox 23"/>
              <p:cNvSpPr txBox="1">
                <a:spLocks noChangeArrowheads="1"/>
              </p:cNvSpPr>
              <p:nvPr/>
            </p:nvSpPr>
            <p:spPr bwMode="auto">
              <a:xfrm>
                <a:off x="1031049" y="1153179"/>
                <a:ext cx="1026351" cy="554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en-US" sz="1050">
                    <a:latin typeface="Arial" charset="0"/>
                  </a:rPr>
                  <a:t>Control</a:t>
                </a:r>
              </a:p>
              <a:p>
                <a:pPr algn="r" eaLnBrk="1" hangingPunct="1"/>
                <a:r>
                  <a:rPr lang="en-US" sz="1050">
                    <a:latin typeface="Arial" charset="0"/>
                  </a:rPr>
                  <a:t>Programs</a:t>
                </a:r>
              </a:p>
            </p:txBody>
          </p:sp>
        </p:grpSp>
        <p:graphicFrame>
          <p:nvGraphicFramePr>
            <p:cNvPr id="21547" name="Object 11"/>
            <p:cNvGraphicFramePr>
              <a:graphicFrameLocks noChangeAspect="1"/>
            </p:cNvGraphicFramePr>
            <p:nvPr/>
          </p:nvGraphicFramePr>
          <p:xfrm>
            <a:off x="1381345" y="899697"/>
            <a:ext cx="1352110" cy="706785"/>
          </p:xfrm>
          <a:graphic>
            <a:graphicData uri="http://schemas.openxmlformats.org/presentationml/2006/ole">
              <mc:AlternateContent xmlns:mc="http://schemas.openxmlformats.org/markup-compatibility/2006">
                <mc:Choice xmlns:v="urn:schemas-microsoft-com:vml" Requires="v">
                  <p:oleObj spid="_x0000_s1073" name="Equation" r:id="rId4" imgW="558800" imgH="292100" progId="Equation.3">
                    <p:embed/>
                  </p:oleObj>
                </mc:Choice>
                <mc:Fallback>
                  <p:oleObj name="Equation" r:id="rId4" imgW="558800" imgH="292100" progId="Equation.3">
                    <p:embed/>
                    <p:pic>
                      <p:nvPicPr>
                        <p:cNvPr id="21547" name="Object 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81345" y="899697"/>
                          <a:ext cx="1352110" cy="7067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oleObj>
                </mc:Fallback>
              </mc:AlternateContent>
            </a:graphicData>
          </a:graphic>
        </p:graphicFrame>
      </p:grpSp>
      <p:grpSp>
        <p:nvGrpSpPr>
          <p:cNvPr id="14" name="Group 13"/>
          <p:cNvGrpSpPr>
            <a:grpSpLocks/>
          </p:cNvGrpSpPr>
          <p:nvPr/>
        </p:nvGrpSpPr>
        <p:grpSpPr bwMode="auto">
          <a:xfrm>
            <a:off x="3648995" y="669131"/>
            <a:ext cx="1362345" cy="900113"/>
            <a:chOff x="3341328" y="891710"/>
            <a:chExt cx="1816461" cy="1200615"/>
          </a:xfrm>
        </p:grpSpPr>
        <p:grpSp>
          <p:nvGrpSpPr>
            <p:cNvPr id="21539" name="Group 26"/>
            <p:cNvGrpSpPr>
              <a:grpSpLocks/>
            </p:cNvGrpSpPr>
            <p:nvPr/>
          </p:nvGrpSpPr>
          <p:grpSpPr bwMode="auto">
            <a:xfrm>
              <a:off x="3341328" y="1447800"/>
              <a:ext cx="1816461" cy="644525"/>
              <a:chOff x="3289791" y="1066800"/>
              <a:chExt cx="1815608" cy="644431"/>
            </a:xfrm>
          </p:grpSpPr>
          <p:sp>
            <p:nvSpPr>
              <p:cNvPr id="82" name="Rounded Rectangle 81"/>
              <p:cNvSpPr/>
              <p:nvPr/>
            </p:nvSpPr>
            <p:spPr>
              <a:xfrm>
                <a:off x="3325060" y="1066800"/>
                <a:ext cx="1780339" cy="644431"/>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endParaRPr lang="en-US" sz="1500" dirty="0">
                  <a:solidFill>
                    <a:srgbClr val="000000"/>
                  </a:solidFill>
                  <a:latin typeface="+mj-lt"/>
                </a:endParaRPr>
              </a:p>
            </p:txBody>
          </p:sp>
          <p:sp>
            <p:nvSpPr>
              <p:cNvPr id="21544" name="TextBox 92"/>
              <p:cNvSpPr txBox="1">
                <a:spLocks noChangeArrowheads="1"/>
              </p:cNvSpPr>
              <p:nvPr/>
            </p:nvSpPr>
            <p:spPr bwMode="auto">
              <a:xfrm>
                <a:off x="3289791" y="1111811"/>
                <a:ext cx="1025869" cy="5541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en-US" sz="1050">
                    <a:latin typeface="Arial" charset="0"/>
                  </a:rPr>
                  <a:t>Control</a:t>
                </a:r>
              </a:p>
              <a:p>
                <a:pPr algn="r" eaLnBrk="1" hangingPunct="1"/>
                <a:r>
                  <a:rPr lang="en-US" sz="1050">
                    <a:latin typeface="Arial" charset="0"/>
                  </a:rPr>
                  <a:t>Programs</a:t>
                </a:r>
              </a:p>
            </p:txBody>
          </p:sp>
          <p:grpSp>
            <p:nvGrpSpPr>
              <p:cNvPr id="7" name="Group 64"/>
              <p:cNvGrpSpPr/>
              <p:nvPr/>
            </p:nvGrpSpPr>
            <p:grpSpPr bwMode="auto">
              <a:xfrm>
                <a:off x="4343400" y="1066800"/>
                <a:ext cx="558756" cy="609600"/>
                <a:chOff x="7848600" y="1752600"/>
                <a:chExt cx="762000" cy="838200"/>
              </a:xfrm>
              <a:solidFill>
                <a:schemeClr val="bg1"/>
              </a:solidFill>
            </p:grpSpPr>
            <p:sp>
              <p:nvSpPr>
                <p:cNvPr id="53" name="Oval 52"/>
                <p:cNvSpPr/>
                <p:nvPr/>
              </p:nvSpPr>
              <p:spPr>
                <a:xfrm>
                  <a:off x="8001000" y="1981200"/>
                  <a:ext cx="228600" cy="228600"/>
                </a:xfrm>
                <a:prstGeom prst="ellipse">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54" name="Oval 53"/>
                <p:cNvSpPr/>
                <p:nvPr/>
              </p:nvSpPr>
              <p:spPr>
                <a:xfrm>
                  <a:off x="8382000" y="1752600"/>
                  <a:ext cx="228600" cy="228600"/>
                </a:xfrm>
                <a:prstGeom prst="ellipse">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60" name="Oval 59"/>
                <p:cNvSpPr/>
                <p:nvPr/>
              </p:nvSpPr>
              <p:spPr>
                <a:xfrm>
                  <a:off x="7848600" y="2362200"/>
                  <a:ext cx="228600" cy="228600"/>
                </a:xfrm>
                <a:prstGeom prst="ellipse">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cxnSp>
              <p:nvCxnSpPr>
                <p:cNvPr id="61" name="Straight Connector 60"/>
                <p:cNvCxnSpPr>
                  <a:stCxn id="53" idx="7"/>
                  <a:endCxn id="54" idx="3"/>
                </p:cNvCxnSpPr>
                <p:nvPr/>
              </p:nvCxnSpPr>
              <p:spPr>
                <a:xfrm rot="5400000" flipH="1" flipV="1">
                  <a:off x="8272322" y="1871522"/>
                  <a:ext cx="66956" cy="219356"/>
                </a:xfrm>
                <a:prstGeom prst="line">
                  <a:avLst/>
                </a:prstGeom>
                <a:grp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63" name="Straight Connector 62"/>
                <p:cNvCxnSpPr>
                  <a:stCxn id="60" idx="0"/>
                  <a:endCxn id="53" idx="3"/>
                </p:cNvCxnSpPr>
                <p:nvPr/>
              </p:nvCxnSpPr>
              <p:spPr>
                <a:xfrm rot="5400000" flipH="1" flipV="1">
                  <a:off x="7905750" y="2233472"/>
                  <a:ext cx="185878" cy="71578"/>
                </a:xfrm>
                <a:prstGeom prst="line">
                  <a:avLst/>
                </a:prstGeom>
                <a:grp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65" name="Straight Connector 64"/>
                <p:cNvCxnSpPr>
                  <a:stCxn id="60" idx="7"/>
                  <a:endCxn id="54" idx="4"/>
                </p:cNvCxnSpPr>
                <p:nvPr/>
              </p:nvCxnSpPr>
              <p:spPr>
                <a:xfrm rot="5400000" flipH="1" flipV="1">
                  <a:off x="8062772" y="1962150"/>
                  <a:ext cx="414478" cy="452578"/>
                </a:xfrm>
                <a:prstGeom prst="line">
                  <a:avLst/>
                </a:prstGeom>
                <a:grpFill/>
                <a:ln>
                  <a:solidFill>
                    <a:srgbClr val="000000"/>
                  </a:solidFill>
                </a:ln>
              </p:spPr>
              <p:style>
                <a:lnRef idx="2">
                  <a:schemeClr val="accent1"/>
                </a:lnRef>
                <a:fillRef idx="0">
                  <a:schemeClr val="accent1"/>
                </a:fillRef>
                <a:effectRef idx="1">
                  <a:schemeClr val="accent1"/>
                </a:effectRef>
                <a:fontRef idx="minor">
                  <a:schemeClr val="tx1"/>
                </a:fontRef>
              </p:style>
            </p:cxnSp>
          </p:grpSp>
        </p:grpSp>
        <p:graphicFrame>
          <p:nvGraphicFramePr>
            <p:cNvPr id="21540" name="Object 70"/>
            <p:cNvGraphicFramePr>
              <a:graphicFrameLocks noChangeAspect="1"/>
            </p:cNvGraphicFramePr>
            <p:nvPr/>
          </p:nvGraphicFramePr>
          <p:xfrm>
            <a:off x="3553476" y="891710"/>
            <a:ext cx="1352110" cy="706785"/>
          </p:xfrm>
          <a:graphic>
            <a:graphicData uri="http://schemas.openxmlformats.org/presentationml/2006/ole">
              <mc:AlternateContent xmlns:mc="http://schemas.openxmlformats.org/markup-compatibility/2006">
                <mc:Choice xmlns:v="urn:schemas-microsoft-com:vml" Requires="v">
                  <p:oleObj spid="_x0000_s1074" name="Equation" r:id="rId6" imgW="558800" imgH="292100" progId="Equation.3">
                    <p:embed/>
                  </p:oleObj>
                </mc:Choice>
                <mc:Fallback>
                  <p:oleObj name="Equation" r:id="rId6" imgW="558800" imgH="292100" progId="Equation.3">
                    <p:embed/>
                    <p:pic>
                      <p:nvPicPr>
                        <p:cNvPr id="21540" name="Object 7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53476" y="891710"/>
                          <a:ext cx="1352110" cy="7067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oleObj>
                </mc:Fallback>
              </mc:AlternateContent>
            </a:graphicData>
          </a:graphic>
        </p:graphicFrame>
      </p:grpSp>
      <p:grpSp>
        <p:nvGrpSpPr>
          <p:cNvPr id="15" name="Group 14"/>
          <p:cNvGrpSpPr>
            <a:grpSpLocks/>
          </p:cNvGrpSpPr>
          <p:nvPr/>
        </p:nvGrpSpPr>
        <p:grpSpPr bwMode="auto">
          <a:xfrm>
            <a:off x="5288136" y="663179"/>
            <a:ext cx="1455563" cy="906065"/>
            <a:chOff x="5526849" y="883723"/>
            <a:chExt cx="1940751" cy="1208602"/>
          </a:xfrm>
        </p:grpSpPr>
        <p:grpSp>
          <p:nvGrpSpPr>
            <p:cNvPr id="21532" name="Group 25"/>
            <p:cNvGrpSpPr>
              <a:grpSpLocks/>
            </p:cNvGrpSpPr>
            <p:nvPr/>
          </p:nvGrpSpPr>
          <p:grpSpPr bwMode="auto">
            <a:xfrm>
              <a:off x="5526849" y="1447800"/>
              <a:ext cx="1940751" cy="644525"/>
              <a:chOff x="5374449" y="1066800"/>
              <a:chExt cx="1940751" cy="644431"/>
            </a:xfrm>
          </p:grpSpPr>
          <p:sp>
            <p:nvSpPr>
              <p:cNvPr id="95" name="Rounded Rectangle 94"/>
              <p:cNvSpPr/>
              <p:nvPr/>
            </p:nvSpPr>
            <p:spPr>
              <a:xfrm>
                <a:off x="5410200" y="1066800"/>
                <a:ext cx="1905000" cy="644431"/>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endParaRPr lang="en-US" sz="1500" dirty="0">
                  <a:solidFill>
                    <a:srgbClr val="000000"/>
                  </a:solidFill>
                  <a:latin typeface="+mj-lt"/>
                </a:endParaRPr>
              </a:p>
            </p:txBody>
          </p:sp>
          <p:sp>
            <p:nvSpPr>
              <p:cNvPr id="21537" name="TextBox 95"/>
              <p:cNvSpPr txBox="1">
                <a:spLocks noChangeArrowheads="1"/>
              </p:cNvSpPr>
              <p:nvPr/>
            </p:nvSpPr>
            <p:spPr bwMode="auto">
              <a:xfrm>
                <a:off x="5374449" y="1111811"/>
                <a:ext cx="1026351" cy="5541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en-US" sz="1050">
                    <a:latin typeface="Arial" charset="0"/>
                  </a:rPr>
                  <a:t>Control</a:t>
                </a:r>
              </a:p>
              <a:p>
                <a:pPr algn="r" eaLnBrk="1" hangingPunct="1"/>
                <a:r>
                  <a:rPr lang="en-US" sz="1050">
                    <a:latin typeface="Arial" charset="0"/>
                  </a:rPr>
                  <a:t>Programs</a:t>
                </a:r>
              </a:p>
            </p:txBody>
          </p:sp>
          <p:grpSp>
            <p:nvGrpSpPr>
              <p:cNvPr id="9" name="Group 64"/>
              <p:cNvGrpSpPr/>
              <p:nvPr/>
            </p:nvGrpSpPr>
            <p:grpSpPr bwMode="auto">
              <a:xfrm>
                <a:off x="6400866" y="1212273"/>
                <a:ext cx="838134" cy="387927"/>
                <a:chOff x="7848600" y="2057400"/>
                <a:chExt cx="1143000" cy="533400"/>
              </a:xfrm>
              <a:solidFill>
                <a:schemeClr val="bg1"/>
              </a:solidFill>
            </p:grpSpPr>
            <p:sp>
              <p:nvSpPr>
                <p:cNvPr id="77" name="Oval 76"/>
                <p:cNvSpPr/>
                <p:nvPr/>
              </p:nvSpPr>
              <p:spPr>
                <a:xfrm>
                  <a:off x="8382000" y="2362200"/>
                  <a:ext cx="228600" cy="228600"/>
                </a:xfrm>
                <a:prstGeom prst="ellipse">
                  <a:avLst/>
                </a:prstGeom>
                <a:solidFill>
                  <a:schemeClr val="accent1"/>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78" name="Oval 77"/>
                <p:cNvSpPr/>
                <p:nvPr/>
              </p:nvSpPr>
              <p:spPr>
                <a:xfrm>
                  <a:off x="8763000" y="2057400"/>
                  <a:ext cx="228600" cy="228600"/>
                </a:xfrm>
                <a:prstGeom prst="ellipse">
                  <a:avLst/>
                </a:prstGeom>
                <a:solidFill>
                  <a:schemeClr val="accent1"/>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sp>
              <p:nvSpPr>
                <p:cNvPr id="80" name="Oval 79"/>
                <p:cNvSpPr/>
                <p:nvPr/>
              </p:nvSpPr>
              <p:spPr>
                <a:xfrm>
                  <a:off x="7848600" y="2362200"/>
                  <a:ext cx="228600" cy="228600"/>
                </a:xfrm>
                <a:prstGeom prst="ellipse">
                  <a:avLst/>
                </a:prstGeom>
                <a:solidFill>
                  <a:schemeClr val="accent1"/>
                </a:solidFill>
                <a:ln>
                  <a:solidFill>
                    <a:srgbClr val="000000"/>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a:p>
              </p:txBody>
            </p:sp>
            <p:cxnSp>
              <p:nvCxnSpPr>
                <p:cNvPr id="84" name="Straight Connector 83"/>
                <p:cNvCxnSpPr>
                  <a:stCxn id="80" idx="5"/>
                  <a:endCxn id="77" idx="3"/>
                </p:cNvCxnSpPr>
                <p:nvPr/>
              </p:nvCxnSpPr>
              <p:spPr>
                <a:xfrm rot="16200000" flipH="1">
                  <a:off x="8229600" y="2371444"/>
                  <a:ext cx="1588" cy="371756"/>
                </a:xfrm>
                <a:prstGeom prst="line">
                  <a:avLst/>
                </a:prstGeom>
                <a:grpFill/>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86" name="Straight Connector 85"/>
                <p:cNvCxnSpPr>
                  <a:stCxn id="77" idx="6"/>
                  <a:endCxn id="78" idx="3"/>
                </p:cNvCxnSpPr>
                <p:nvPr/>
              </p:nvCxnSpPr>
              <p:spPr>
                <a:xfrm flipV="1">
                  <a:off x="8610600" y="2252522"/>
                  <a:ext cx="185878" cy="223978"/>
                </a:xfrm>
                <a:prstGeom prst="line">
                  <a:avLst/>
                </a:prstGeom>
                <a:grpFill/>
                <a:ln>
                  <a:solidFill>
                    <a:srgbClr val="000000"/>
                  </a:solidFill>
                </a:ln>
              </p:spPr>
              <p:style>
                <a:lnRef idx="2">
                  <a:schemeClr val="accent1"/>
                </a:lnRef>
                <a:fillRef idx="0">
                  <a:schemeClr val="accent1"/>
                </a:fillRef>
                <a:effectRef idx="1">
                  <a:schemeClr val="accent1"/>
                </a:effectRef>
                <a:fontRef idx="minor">
                  <a:schemeClr val="tx1"/>
                </a:fontRef>
              </p:style>
            </p:cxnSp>
          </p:grpSp>
        </p:grpSp>
        <p:graphicFrame>
          <p:nvGraphicFramePr>
            <p:cNvPr id="21533" name="Object 72"/>
            <p:cNvGraphicFramePr>
              <a:graphicFrameLocks noChangeAspect="1"/>
            </p:cNvGraphicFramePr>
            <p:nvPr/>
          </p:nvGraphicFramePr>
          <p:xfrm>
            <a:off x="5853415" y="883723"/>
            <a:ext cx="1352110" cy="706785"/>
          </p:xfrm>
          <a:graphic>
            <a:graphicData uri="http://schemas.openxmlformats.org/presentationml/2006/ole">
              <mc:AlternateContent xmlns:mc="http://schemas.openxmlformats.org/markup-compatibility/2006">
                <mc:Choice xmlns:v="urn:schemas-microsoft-com:vml" Requires="v">
                  <p:oleObj spid="_x0000_s1075" name="Equation" r:id="rId7" imgW="558800" imgH="292100" progId="Equation.3">
                    <p:embed/>
                  </p:oleObj>
                </mc:Choice>
                <mc:Fallback>
                  <p:oleObj name="Equation" r:id="rId7" imgW="558800" imgH="292100" progId="Equation.3">
                    <p:embed/>
                    <p:pic>
                      <p:nvPicPr>
                        <p:cNvPr id="21533" name="Object 7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53415" y="883723"/>
                          <a:ext cx="1352110" cy="7067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oleObj>
                </mc:Fallback>
              </mc:AlternateContent>
            </a:graphicData>
          </a:graphic>
        </p:graphicFrame>
      </p:grpSp>
    </p:spTree>
    <p:extLst>
      <p:ext uri="{BB962C8B-B14F-4D97-AF65-F5344CB8AC3E}">
        <p14:creationId xmlns:p14="http://schemas.microsoft.com/office/powerpoint/2010/main" val="122530728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1948"/>
                                        </p:tgtEl>
                                        <p:attrNameLst>
                                          <p:attrName>style.visibility</p:attrName>
                                        </p:attrNameLst>
                                      </p:cBhvr>
                                      <p:to>
                                        <p:strVal val="visible"/>
                                      </p:to>
                                    </p:set>
                                    <p:animEffect transition="in" filter="fade">
                                      <p:cBhvr>
                                        <p:cTn id="10" dur="500"/>
                                        <p:tgtEl>
                                          <p:spTgt spid="81948"/>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0"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0" presetClass="entr" presetSubtype="0"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4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a:extLst>
              <a:ext uri="{FF2B5EF4-FFF2-40B4-BE49-F238E27FC236}">
                <a16:creationId xmlns:a16="http://schemas.microsoft.com/office/drawing/2014/main" id="{9D237E50-F3D3-464D-8CE2-2C5FFD2C163A}"/>
              </a:ext>
            </a:extLst>
          </p:cNvPr>
          <p:cNvSpPr>
            <a:spLocks noGrp="1" noChangeArrowheads="1"/>
          </p:cNvSpPr>
          <p:nvPr>
            <p:ph type="ctrTitle"/>
          </p:nvPr>
        </p:nvSpPr>
        <p:spPr>
          <a:xfrm>
            <a:off x="685800" y="1598613"/>
            <a:ext cx="7772400" cy="1101725"/>
          </a:xfrm>
        </p:spPr>
        <p:txBody>
          <a:bodyPr/>
          <a:lstStyle/>
          <a:p>
            <a:r>
              <a:rPr lang="en-US" altLang="en-US">
                <a:ea typeface="ＭＳ Ｐゴシック" panose="020B0600070205080204" pitchFamily="34" charset="-128"/>
              </a:rPr>
              <a:t>End.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85360" y="3326550"/>
            <a:ext cx="542925" cy="52982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sp>
        <p:nvSpPr>
          <p:cNvPr id="53250" name="Rectangle 2"/>
          <p:cNvSpPr>
            <a:spLocks noGrp="1" noChangeArrowheads="1"/>
          </p:cNvSpPr>
          <p:nvPr>
            <p:ph type="title"/>
          </p:nvPr>
        </p:nvSpPr>
        <p:spPr>
          <a:xfrm>
            <a:off x="304800" y="137152"/>
            <a:ext cx="8534399" cy="916781"/>
          </a:xfrm>
        </p:spPr>
        <p:txBody>
          <a:bodyPr>
            <a:normAutofit fontScale="90000"/>
          </a:bodyPr>
          <a:lstStyle/>
          <a:p>
            <a:r>
              <a:rPr lang="en-US" sz="3225" dirty="0">
                <a:latin typeface="Calibri" charset="0"/>
                <a:ea typeface="ＭＳ Ｐゴシック" charset="0"/>
                <a:cs typeface="ＭＳ Ｐゴシック" charset="0"/>
              </a:rPr>
              <a:t>Extreme thought experiment: </a:t>
            </a:r>
            <a:r>
              <a:rPr lang="en-US" sz="3225" dirty="0">
                <a:solidFill>
                  <a:schemeClr val="tx2"/>
                </a:solidFill>
                <a:latin typeface="Calibri" charset="0"/>
                <a:ea typeface="ＭＳ Ｐゴシック" charset="0"/>
                <a:cs typeface="ＭＳ Ｐゴシック" charset="0"/>
              </a:rPr>
              <a:t>What if software decides whether to accept each flow, and how to route it?</a:t>
            </a:r>
            <a:endParaRPr lang="en-US" sz="1500" dirty="0">
              <a:solidFill>
                <a:schemeClr val="tx2"/>
              </a:solidFill>
              <a:latin typeface="Calibri" charset="0"/>
              <a:ea typeface="ＭＳ Ｐゴシック" charset="0"/>
              <a:cs typeface="ＭＳ Ｐゴシック" charset="0"/>
            </a:endParaRPr>
          </a:p>
        </p:txBody>
      </p:sp>
      <p:sp>
        <p:nvSpPr>
          <p:cNvPr id="46084" name="Rectangle 3"/>
          <p:cNvSpPr>
            <a:spLocks/>
          </p:cNvSpPr>
          <p:nvPr/>
        </p:nvSpPr>
        <p:spPr bwMode="auto">
          <a:xfrm>
            <a:off x="4262438" y="1464312"/>
            <a:ext cx="941604" cy="253916"/>
          </a:xfrm>
          <a:prstGeom prst="rect">
            <a:avLst/>
          </a:prstGeom>
          <a:noFill/>
          <a:ln w="12700">
            <a:noFill/>
            <a:miter lim="800000"/>
            <a:headEnd/>
            <a:tailEnd/>
          </a:ln>
        </p:spPr>
        <p:txBody>
          <a:bodyPr wrap="none" lIns="0" tIns="0" rIns="0" bIns="0" anchor="ctr">
            <a:spAutoFit/>
          </a:bodyPr>
          <a:lstStyle/>
          <a:p>
            <a:r>
              <a:rPr lang="en-US" sz="1650" dirty="0">
                <a:latin typeface="Calibri" charset="0"/>
                <a:cs typeface="Gill Sans" charset="0"/>
              </a:rPr>
              <a:t>Controllers</a:t>
            </a:r>
          </a:p>
        </p:txBody>
      </p:sp>
      <p:sp>
        <p:nvSpPr>
          <p:cNvPr id="46085" name="Line 4"/>
          <p:cNvSpPr>
            <a:spLocks noChangeShapeType="1"/>
          </p:cNvSpPr>
          <p:nvPr/>
        </p:nvSpPr>
        <p:spPr bwMode="auto">
          <a:xfrm>
            <a:off x="3142060" y="3091996"/>
            <a:ext cx="697706" cy="502444"/>
          </a:xfrm>
          <a:prstGeom prst="line">
            <a:avLst/>
          </a:prstGeom>
          <a:noFill/>
          <a:ln w="38100">
            <a:solidFill>
              <a:srgbClr val="808080"/>
            </a:solidFill>
            <a:round/>
            <a:headEnd type="triangle" w="med" len="med"/>
            <a:tailEnd type="triangle" w="med" len="med"/>
          </a:ln>
        </p:spPr>
        <p:txBody>
          <a:bodyPr lIns="0" tIns="0" rIns="0" bIns="0"/>
          <a:lstStyle/>
          <a:p>
            <a:pPr>
              <a:defRPr/>
            </a:pPr>
            <a:endParaRPr lang="en-US" sz="1500">
              <a:latin typeface="+mj-lt"/>
              <a:ea typeface="ＭＳ Ｐゴシック" charset="-128"/>
              <a:cs typeface="ＭＳ Ｐゴシック" charset="-128"/>
            </a:endParaRPr>
          </a:p>
        </p:txBody>
      </p:sp>
      <p:sp>
        <p:nvSpPr>
          <p:cNvPr id="46086" name="Line 5"/>
          <p:cNvSpPr>
            <a:spLocks noChangeShapeType="1"/>
          </p:cNvSpPr>
          <p:nvPr/>
        </p:nvSpPr>
        <p:spPr bwMode="auto">
          <a:xfrm>
            <a:off x="6430566" y="3084852"/>
            <a:ext cx="502444" cy="323850"/>
          </a:xfrm>
          <a:prstGeom prst="line">
            <a:avLst/>
          </a:prstGeom>
          <a:noFill/>
          <a:ln w="38100">
            <a:solidFill>
              <a:srgbClr val="808080"/>
            </a:solidFill>
            <a:round/>
            <a:headEnd type="triangle" w="med" len="med"/>
            <a:tailEnd type="triangle" w="med" len="med"/>
          </a:ln>
        </p:spPr>
        <p:txBody>
          <a:bodyPr lIns="0" tIns="0" rIns="0" bIns="0"/>
          <a:lstStyle/>
          <a:p>
            <a:pPr>
              <a:defRPr/>
            </a:pPr>
            <a:endParaRPr lang="en-US" sz="1500">
              <a:latin typeface="+mj-lt"/>
              <a:ea typeface="ＭＳ Ｐゴシック" charset="-128"/>
              <a:cs typeface="ＭＳ Ｐゴシック" charset="-128"/>
            </a:endParaRPr>
          </a:p>
        </p:txBody>
      </p:sp>
      <p:sp>
        <p:nvSpPr>
          <p:cNvPr id="46092" name="Line 15"/>
          <p:cNvSpPr>
            <a:spLocks noChangeShapeType="1"/>
          </p:cNvSpPr>
          <p:nvPr/>
        </p:nvSpPr>
        <p:spPr bwMode="auto">
          <a:xfrm>
            <a:off x="4418410" y="3774225"/>
            <a:ext cx="619125" cy="731044"/>
          </a:xfrm>
          <a:prstGeom prst="line">
            <a:avLst/>
          </a:prstGeom>
          <a:noFill/>
          <a:ln w="38100">
            <a:solidFill>
              <a:srgbClr val="808080"/>
            </a:solidFill>
            <a:round/>
            <a:headEnd type="triangle" w="med" len="med"/>
            <a:tailEnd type="triangle" w="med" len="med"/>
          </a:ln>
        </p:spPr>
        <p:txBody>
          <a:bodyPr lIns="0" tIns="0" rIns="0" bIns="0"/>
          <a:lstStyle/>
          <a:p>
            <a:pPr>
              <a:defRPr/>
            </a:pPr>
            <a:endParaRPr lang="en-US" sz="1500">
              <a:latin typeface="+mj-lt"/>
              <a:ea typeface="ＭＳ Ｐゴシック" charset="-128"/>
              <a:cs typeface="ＭＳ Ｐゴシック" charset="-128"/>
            </a:endParaRPr>
          </a:p>
        </p:txBody>
      </p:sp>
      <p:sp>
        <p:nvSpPr>
          <p:cNvPr id="46093" name="Line 16"/>
          <p:cNvSpPr>
            <a:spLocks noChangeShapeType="1"/>
          </p:cNvSpPr>
          <p:nvPr/>
        </p:nvSpPr>
        <p:spPr bwMode="auto">
          <a:xfrm rot="10800000" flipH="1">
            <a:off x="4863703" y="3090806"/>
            <a:ext cx="556022" cy="503634"/>
          </a:xfrm>
          <a:prstGeom prst="line">
            <a:avLst/>
          </a:prstGeom>
          <a:noFill/>
          <a:ln w="38100">
            <a:solidFill>
              <a:srgbClr val="808080"/>
            </a:solidFill>
            <a:round/>
            <a:headEnd type="triangle" w="med" len="med"/>
            <a:tailEnd type="triangle" w="med" len="med"/>
          </a:ln>
        </p:spPr>
        <p:txBody>
          <a:bodyPr lIns="0" tIns="0" rIns="0" bIns="0"/>
          <a:lstStyle/>
          <a:p>
            <a:pPr>
              <a:defRPr/>
            </a:pPr>
            <a:endParaRPr lang="en-US" sz="1500">
              <a:latin typeface="+mj-lt"/>
              <a:ea typeface="ＭＳ Ｐゴシック" charset="-128"/>
              <a:cs typeface="ＭＳ Ｐゴシック" charset="-128"/>
            </a:endParaRPr>
          </a:p>
        </p:txBody>
      </p:sp>
      <p:pic>
        <p:nvPicPr>
          <p:cNvPr id="24585" name="Picture 17"/>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2929" y="4143318"/>
            <a:ext cx="542925" cy="528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pic>
        <p:nvPicPr>
          <p:cNvPr id="24586" name="Picture 18"/>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5185" y="3506333"/>
            <a:ext cx="542925" cy="5298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sp>
        <p:nvSpPr>
          <p:cNvPr id="46096" name="Line 19"/>
          <p:cNvSpPr>
            <a:spLocks noChangeShapeType="1"/>
          </p:cNvSpPr>
          <p:nvPr/>
        </p:nvSpPr>
        <p:spPr bwMode="auto">
          <a:xfrm rot="10800000" flipH="1">
            <a:off x="1977629" y="3264637"/>
            <a:ext cx="494109" cy="481013"/>
          </a:xfrm>
          <a:prstGeom prst="line">
            <a:avLst/>
          </a:prstGeom>
          <a:noFill/>
          <a:ln w="38100">
            <a:solidFill>
              <a:srgbClr val="808080"/>
            </a:solidFill>
            <a:round/>
            <a:headEnd type="triangle" w="med" len="med"/>
            <a:tailEnd type="triangle" w="med" len="med"/>
          </a:ln>
        </p:spPr>
        <p:txBody>
          <a:bodyPr lIns="0" tIns="0" rIns="0" bIns="0"/>
          <a:lstStyle/>
          <a:p>
            <a:pPr>
              <a:defRPr/>
            </a:pPr>
            <a:endParaRPr lang="en-US" sz="1500">
              <a:latin typeface="+mj-lt"/>
              <a:ea typeface="ＭＳ Ｐゴシック" charset="-128"/>
              <a:cs typeface="ＭＳ Ｐゴシック" charset="-128"/>
            </a:endParaRPr>
          </a:p>
        </p:txBody>
      </p:sp>
      <p:sp>
        <p:nvSpPr>
          <p:cNvPr id="46097" name="Line 20"/>
          <p:cNvSpPr>
            <a:spLocks noChangeShapeType="1"/>
          </p:cNvSpPr>
          <p:nvPr/>
        </p:nvSpPr>
        <p:spPr bwMode="auto">
          <a:xfrm rot="10800000">
            <a:off x="2674144" y="3264637"/>
            <a:ext cx="55960" cy="927497"/>
          </a:xfrm>
          <a:prstGeom prst="line">
            <a:avLst/>
          </a:prstGeom>
          <a:noFill/>
          <a:ln w="38100">
            <a:solidFill>
              <a:srgbClr val="808080"/>
            </a:solidFill>
            <a:round/>
            <a:headEnd type="triangle" w="med" len="med"/>
            <a:tailEnd type="triangle" w="med" len="med"/>
          </a:ln>
        </p:spPr>
        <p:txBody>
          <a:bodyPr lIns="0" tIns="0" rIns="0" bIns="0"/>
          <a:lstStyle/>
          <a:p>
            <a:pPr>
              <a:defRPr/>
            </a:pPr>
            <a:endParaRPr lang="en-US" sz="1500">
              <a:latin typeface="+mj-lt"/>
              <a:ea typeface="ＭＳ Ｐゴシック" charset="-128"/>
              <a:cs typeface="ＭＳ Ｐゴシック" charset="-128"/>
            </a:endParaRPr>
          </a:p>
        </p:txBody>
      </p:sp>
      <p:grpSp>
        <p:nvGrpSpPr>
          <p:cNvPr id="24589" name="Group 21"/>
          <p:cNvGrpSpPr>
            <a:grpSpLocks/>
          </p:cNvGrpSpPr>
          <p:nvPr/>
        </p:nvGrpSpPr>
        <p:grpSpPr bwMode="auto">
          <a:xfrm>
            <a:off x="4115991" y="1704918"/>
            <a:ext cx="683419" cy="683419"/>
            <a:chOff x="0" y="0"/>
            <a:chExt cx="816" cy="816"/>
          </a:xfrm>
        </p:grpSpPr>
        <p:pic>
          <p:nvPicPr>
            <p:cNvPr id="24619" name="Picture 2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16" cy="8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grpSp>
      <p:grpSp>
        <p:nvGrpSpPr>
          <p:cNvPr id="24590" name="Group 23"/>
          <p:cNvGrpSpPr>
            <a:grpSpLocks/>
          </p:cNvGrpSpPr>
          <p:nvPr/>
        </p:nvGrpSpPr>
        <p:grpSpPr bwMode="auto">
          <a:xfrm>
            <a:off x="2696767" y="2235937"/>
            <a:ext cx="3212306" cy="2265759"/>
            <a:chOff x="0" y="0"/>
            <a:chExt cx="3837" cy="2706"/>
          </a:xfrm>
        </p:grpSpPr>
        <p:sp>
          <p:nvSpPr>
            <p:cNvPr id="46115" name="Line 24"/>
            <p:cNvSpPr>
              <a:spLocks noChangeShapeType="1"/>
            </p:cNvSpPr>
            <p:nvPr/>
          </p:nvSpPr>
          <p:spPr bwMode="auto">
            <a:xfrm flipH="1">
              <a:off x="2000" y="316"/>
              <a:ext cx="266" cy="1078"/>
            </a:xfrm>
            <a:prstGeom prst="line">
              <a:avLst/>
            </a:prstGeom>
            <a:noFill/>
            <a:ln w="38100" cap="rnd">
              <a:solidFill>
                <a:srgbClr val="FF6633"/>
              </a:solidFill>
              <a:prstDash val="sysDot"/>
              <a:round/>
              <a:headEnd/>
              <a:tailEnd/>
            </a:ln>
          </p:spPr>
          <p:txBody>
            <a:bodyPr lIns="0" tIns="0" rIns="0" bIns="0"/>
            <a:lstStyle/>
            <a:p>
              <a:pPr>
                <a:defRPr/>
              </a:pPr>
              <a:endParaRPr lang="en-US" sz="1500">
                <a:latin typeface="+mj-lt"/>
                <a:ea typeface="ＭＳ Ｐゴシック" charset="-128"/>
                <a:cs typeface="ＭＳ Ｐゴシック" charset="-128"/>
              </a:endParaRPr>
            </a:p>
          </p:txBody>
        </p:sp>
        <p:sp>
          <p:nvSpPr>
            <p:cNvPr id="46116" name="Line 25"/>
            <p:cNvSpPr>
              <a:spLocks noChangeShapeType="1"/>
            </p:cNvSpPr>
            <p:nvPr/>
          </p:nvSpPr>
          <p:spPr bwMode="auto">
            <a:xfrm>
              <a:off x="2439" y="257"/>
              <a:ext cx="616" cy="2449"/>
            </a:xfrm>
            <a:prstGeom prst="line">
              <a:avLst/>
            </a:prstGeom>
            <a:noFill/>
            <a:ln w="38100" cap="rnd">
              <a:solidFill>
                <a:srgbClr val="FF6633"/>
              </a:solidFill>
              <a:prstDash val="sysDot"/>
              <a:round/>
              <a:headEnd/>
              <a:tailEnd/>
            </a:ln>
          </p:spPr>
          <p:txBody>
            <a:bodyPr lIns="0" tIns="0" rIns="0" bIns="0"/>
            <a:lstStyle/>
            <a:p>
              <a:pPr>
                <a:defRPr/>
              </a:pPr>
              <a:endParaRPr lang="en-US" sz="1500">
                <a:latin typeface="+mj-lt"/>
                <a:ea typeface="ＭＳ Ｐゴシック" charset="-128"/>
                <a:cs typeface="ＭＳ Ｐゴシック" charset="-128"/>
              </a:endParaRPr>
            </a:p>
          </p:txBody>
        </p:sp>
        <p:sp>
          <p:nvSpPr>
            <p:cNvPr id="46117" name="Line 26"/>
            <p:cNvSpPr>
              <a:spLocks noChangeShapeType="1"/>
            </p:cNvSpPr>
            <p:nvPr/>
          </p:nvSpPr>
          <p:spPr bwMode="auto">
            <a:xfrm flipH="1">
              <a:off x="0" y="128"/>
              <a:ext cx="1984" cy="667"/>
            </a:xfrm>
            <a:prstGeom prst="line">
              <a:avLst/>
            </a:prstGeom>
            <a:noFill/>
            <a:ln w="38100" cap="rnd">
              <a:solidFill>
                <a:srgbClr val="FF6633"/>
              </a:solidFill>
              <a:prstDash val="sysDot"/>
              <a:round/>
              <a:headEnd/>
              <a:tailEnd/>
            </a:ln>
          </p:spPr>
          <p:txBody>
            <a:bodyPr lIns="0" tIns="0" rIns="0" bIns="0"/>
            <a:lstStyle/>
            <a:p>
              <a:pPr>
                <a:defRPr/>
              </a:pPr>
              <a:endParaRPr lang="en-US" sz="1500">
                <a:latin typeface="+mj-lt"/>
                <a:ea typeface="ＭＳ Ｐゴシック" charset="-128"/>
                <a:cs typeface="ＭＳ Ｐゴシック" charset="-128"/>
              </a:endParaRPr>
            </a:p>
          </p:txBody>
        </p:sp>
        <p:sp>
          <p:nvSpPr>
            <p:cNvPr id="46118" name="Line 27"/>
            <p:cNvSpPr>
              <a:spLocks noChangeShapeType="1"/>
            </p:cNvSpPr>
            <p:nvPr/>
          </p:nvSpPr>
          <p:spPr bwMode="auto">
            <a:xfrm>
              <a:off x="2576" y="0"/>
              <a:ext cx="1261" cy="786"/>
            </a:xfrm>
            <a:prstGeom prst="line">
              <a:avLst/>
            </a:prstGeom>
            <a:noFill/>
            <a:ln w="38100" cap="rnd">
              <a:solidFill>
                <a:srgbClr val="FF6633"/>
              </a:solidFill>
              <a:prstDash val="sysDot"/>
              <a:round/>
              <a:headEnd/>
              <a:tailEnd/>
            </a:ln>
          </p:spPr>
          <p:txBody>
            <a:bodyPr lIns="0" tIns="0" rIns="0" bIns="0"/>
            <a:lstStyle/>
            <a:p>
              <a:pPr>
                <a:defRPr/>
              </a:pPr>
              <a:endParaRPr lang="en-US" sz="1500">
                <a:latin typeface="+mj-lt"/>
                <a:ea typeface="ＭＳ Ｐゴシック" charset="-128"/>
                <a:cs typeface="ＭＳ Ｐゴシック" charset="-128"/>
              </a:endParaRPr>
            </a:p>
          </p:txBody>
        </p:sp>
      </p:grpSp>
      <p:grpSp>
        <p:nvGrpSpPr>
          <p:cNvPr id="4" name="Group 50"/>
          <p:cNvGrpSpPr>
            <a:grpSpLocks/>
          </p:cNvGrpSpPr>
          <p:nvPr/>
        </p:nvGrpSpPr>
        <p:grpSpPr bwMode="auto">
          <a:xfrm>
            <a:off x="1414462" y="3339646"/>
            <a:ext cx="5879494" cy="927059"/>
            <a:chOff x="362035" y="4155500"/>
            <a:chExt cx="7839324" cy="1236077"/>
          </a:xfrm>
        </p:grpSpPr>
        <p:grpSp>
          <p:nvGrpSpPr>
            <p:cNvPr id="24609" name="Group 43"/>
            <p:cNvGrpSpPr>
              <a:grpSpLocks/>
            </p:cNvGrpSpPr>
            <p:nvPr/>
          </p:nvGrpSpPr>
          <p:grpSpPr bwMode="auto">
            <a:xfrm>
              <a:off x="362035" y="4396800"/>
              <a:ext cx="893763" cy="994777"/>
              <a:chOff x="362035" y="4396800"/>
              <a:chExt cx="893763" cy="994777"/>
            </a:xfrm>
          </p:grpSpPr>
          <p:sp>
            <p:nvSpPr>
              <p:cNvPr id="46100" name="AutoShape 28"/>
              <p:cNvSpPr>
                <a:spLocks/>
              </p:cNvSpPr>
              <p:nvPr/>
            </p:nvSpPr>
            <p:spPr bwMode="auto">
              <a:xfrm>
                <a:off x="362035" y="4396800"/>
                <a:ext cx="893763" cy="669924"/>
              </a:xfrm>
              <a:prstGeom prst="roundRect">
                <a:avLst>
                  <a:gd name="adj" fmla="val 20000"/>
                </a:avLst>
              </a:prstGeom>
              <a:noFill/>
              <a:ln w="63500">
                <a:solidFill>
                  <a:srgbClr val="FF0000"/>
                </a:solidFill>
                <a:miter lim="800000"/>
                <a:headEnd/>
                <a:tailEnd/>
              </a:ln>
            </p:spPr>
            <p:txBody>
              <a:bodyPr lIns="0" tIns="0" rIns="0" bIns="0"/>
              <a:lstStyle/>
              <a:p>
                <a:pPr>
                  <a:defRPr/>
                </a:pPr>
                <a:endParaRPr lang="en-US" sz="1500">
                  <a:latin typeface="+mj-lt"/>
                  <a:ea typeface="ＭＳ Ｐゴシック" charset="-128"/>
                  <a:cs typeface="ＭＳ Ｐゴシック" charset="-128"/>
                </a:endParaRPr>
              </a:p>
            </p:txBody>
          </p:sp>
          <p:sp>
            <p:nvSpPr>
              <p:cNvPr id="46101" name="Rectangle 29"/>
              <p:cNvSpPr>
                <a:spLocks/>
              </p:cNvSpPr>
              <p:nvPr/>
            </p:nvSpPr>
            <p:spPr bwMode="auto">
              <a:xfrm>
                <a:off x="416010" y="5053023"/>
                <a:ext cx="830826" cy="338554"/>
              </a:xfrm>
              <a:prstGeom prst="rect">
                <a:avLst/>
              </a:prstGeom>
              <a:noFill/>
              <a:ln w="12700">
                <a:noFill/>
                <a:miter lim="800000"/>
                <a:headEnd/>
                <a:tailEnd/>
              </a:ln>
            </p:spPr>
            <p:txBody>
              <a:bodyPr wrap="none" lIns="0" tIns="0" rIns="0" bIns="0" anchor="ctr">
                <a:spAutoFit/>
              </a:bodyPr>
              <a:lstStyle/>
              <a:p>
                <a:pPr>
                  <a:defRPr/>
                </a:pPr>
                <a:r>
                  <a:rPr lang="en-US" sz="1650" dirty="0">
                    <a:solidFill>
                      <a:srgbClr val="FF0000"/>
                    </a:solidFill>
                    <a:latin typeface="+mj-lt"/>
                    <a:ea typeface="Gill Sans" charset="0"/>
                    <a:cs typeface="Gill Sans" charset="0"/>
                  </a:rPr>
                  <a:t>Host A</a:t>
                </a:r>
              </a:p>
            </p:txBody>
          </p:sp>
        </p:grpSp>
        <p:grpSp>
          <p:nvGrpSpPr>
            <p:cNvPr id="24610" name="Group 44"/>
            <p:cNvGrpSpPr>
              <a:grpSpLocks/>
            </p:cNvGrpSpPr>
            <p:nvPr/>
          </p:nvGrpSpPr>
          <p:grpSpPr bwMode="auto">
            <a:xfrm>
              <a:off x="7300998" y="4155500"/>
              <a:ext cx="900361" cy="994777"/>
              <a:chOff x="7300998" y="4155500"/>
              <a:chExt cx="900361" cy="994777"/>
            </a:xfrm>
          </p:grpSpPr>
          <p:sp>
            <p:nvSpPr>
              <p:cNvPr id="46102" name="AutoShape 30"/>
              <p:cNvSpPr>
                <a:spLocks/>
              </p:cNvSpPr>
              <p:nvPr/>
            </p:nvSpPr>
            <p:spPr bwMode="auto">
              <a:xfrm>
                <a:off x="7300998" y="4155500"/>
                <a:ext cx="892175" cy="669924"/>
              </a:xfrm>
              <a:prstGeom prst="roundRect">
                <a:avLst>
                  <a:gd name="adj" fmla="val 20000"/>
                </a:avLst>
              </a:prstGeom>
              <a:noFill/>
              <a:ln w="63500">
                <a:solidFill>
                  <a:srgbClr val="FF0000"/>
                </a:solidFill>
                <a:miter lim="800000"/>
                <a:headEnd/>
                <a:tailEnd/>
              </a:ln>
            </p:spPr>
            <p:txBody>
              <a:bodyPr lIns="0" tIns="0" rIns="0" bIns="0"/>
              <a:lstStyle/>
              <a:p>
                <a:pPr>
                  <a:defRPr/>
                </a:pPr>
                <a:endParaRPr lang="en-US" sz="1500">
                  <a:latin typeface="+mj-lt"/>
                  <a:ea typeface="ＭＳ Ｐゴシック" charset="-128"/>
                  <a:cs typeface="ＭＳ Ｐゴシック" charset="-128"/>
                </a:endParaRPr>
              </a:p>
            </p:txBody>
          </p:sp>
          <p:sp>
            <p:nvSpPr>
              <p:cNvPr id="46103" name="Rectangle 31"/>
              <p:cNvSpPr>
                <a:spLocks/>
              </p:cNvSpPr>
              <p:nvPr/>
            </p:nvSpPr>
            <p:spPr bwMode="auto">
              <a:xfrm>
                <a:off x="7354973" y="4811723"/>
                <a:ext cx="846386" cy="338554"/>
              </a:xfrm>
              <a:prstGeom prst="rect">
                <a:avLst/>
              </a:prstGeom>
              <a:noFill/>
              <a:ln w="12700">
                <a:noFill/>
                <a:miter lim="800000"/>
                <a:headEnd/>
                <a:tailEnd/>
              </a:ln>
            </p:spPr>
            <p:txBody>
              <a:bodyPr wrap="none" lIns="0" tIns="0" rIns="0" bIns="0" anchor="ctr">
                <a:spAutoFit/>
              </a:bodyPr>
              <a:lstStyle/>
              <a:p>
                <a:pPr>
                  <a:defRPr/>
                </a:pPr>
                <a:r>
                  <a:rPr lang="en-US" sz="1650">
                    <a:solidFill>
                      <a:srgbClr val="FF0000"/>
                    </a:solidFill>
                    <a:latin typeface="+mj-lt"/>
                    <a:ea typeface="Gill Sans" charset="0"/>
                    <a:cs typeface="Gill Sans" charset="0"/>
                  </a:rPr>
                  <a:t>Host B</a:t>
                </a:r>
              </a:p>
            </p:txBody>
          </p:sp>
        </p:grpSp>
      </p:grpSp>
      <p:sp>
        <p:nvSpPr>
          <p:cNvPr id="47" name="AutoShape 7"/>
          <p:cNvSpPr>
            <a:spLocks noChangeArrowheads="1"/>
          </p:cNvSpPr>
          <p:nvPr/>
        </p:nvSpPr>
        <p:spPr bwMode="auto">
          <a:xfrm>
            <a:off x="2113360" y="2693137"/>
            <a:ext cx="1028700" cy="571500"/>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a:r>
              <a:rPr lang="en-US" sz="1400" dirty="0">
                <a:solidFill>
                  <a:schemeClr val="bg1"/>
                </a:solidFill>
              </a:rPr>
              <a:t>Ethernet</a:t>
            </a:r>
          </a:p>
          <a:p>
            <a:pPr algn="ctr"/>
            <a:r>
              <a:rPr lang="en-US" sz="1400" dirty="0">
                <a:solidFill>
                  <a:schemeClr val="bg1"/>
                </a:solidFill>
              </a:rPr>
              <a:t>Switch</a:t>
            </a:r>
            <a:endParaRPr lang="en-US" sz="1400" dirty="0">
              <a:solidFill>
                <a:schemeClr val="bg1"/>
              </a:solidFill>
              <a:latin typeface="Calibri" charset="0"/>
            </a:endParaRPr>
          </a:p>
          <a:p>
            <a:pPr algn="ctr"/>
            <a:endParaRPr lang="en-US" sz="1000" dirty="0">
              <a:solidFill>
                <a:schemeClr val="bg1"/>
              </a:solidFill>
              <a:latin typeface="Calibri" charset="0"/>
            </a:endParaRPr>
          </a:p>
        </p:txBody>
      </p:sp>
      <p:sp>
        <p:nvSpPr>
          <p:cNvPr id="48" name="AutoShape 7"/>
          <p:cNvSpPr>
            <a:spLocks noChangeArrowheads="1"/>
          </p:cNvSpPr>
          <p:nvPr/>
        </p:nvSpPr>
        <p:spPr bwMode="auto">
          <a:xfrm>
            <a:off x="3837385" y="3199152"/>
            <a:ext cx="1028700" cy="571500"/>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a:r>
              <a:rPr lang="en-US" sz="1500">
                <a:solidFill>
                  <a:schemeClr val="bg1"/>
                </a:solidFill>
                <a:latin typeface="Calibri" charset="0"/>
              </a:rPr>
              <a:t>Ethernet</a:t>
            </a:r>
          </a:p>
          <a:p>
            <a:pPr algn="ctr"/>
            <a:r>
              <a:rPr lang="en-US" sz="1500">
                <a:solidFill>
                  <a:schemeClr val="bg1"/>
                </a:solidFill>
                <a:latin typeface="Calibri" charset="0"/>
              </a:rPr>
              <a:t>Switch</a:t>
            </a:r>
          </a:p>
          <a:p>
            <a:pPr algn="ctr"/>
            <a:endParaRPr lang="en-US" sz="1050">
              <a:solidFill>
                <a:schemeClr val="bg1"/>
              </a:solidFill>
              <a:latin typeface="Calibri" charset="0"/>
            </a:endParaRPr>
          </a:p>
        </p:txBody>
      </p:sp>
      <p:sp>
        <p:nvSpPr>
          <p:cNvPr id="49" name="AutoShape 7"/>
          <p:cNvSpPr>
            <a:spLocks noChangeArrowheads="1"/>
          </p:cNvSpPr>
          <p:nvPr/>
        </p:nvSpPr>
        <p:spPr bwMode="auto">
          <a:xfrm>
            <a:off x="5419725" y="2755049"/>
            <a:ext cx="1028700" cy="571500"/>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a:r>
              <a:rPr lang="en-US" sz="1500">
                <a:solidFill>
                  <a:schemeClr val="bg1"/>
                </a:solidFill>
              </a:rPr>
              <a:t>Ethernet</a:t>
            </a:r>
          </a:p>
          <a:p>
            <a:pPr algn="ctr"/>
            <a:r>
              <a:rPr lang="en-US" sz="1500">
                <a:solidFill>
                  <a:schemeClr val="bg1"/>
                </a:solidFill>
              </a:rPr>
              <a:t>Switch</a:t>
            </a:r>
            <a:endParaRPr lang="en-US" sz="1500">
              <a:solidFill>
                <a:schemeClr val="bg1"/>
              </a:solidFill>
              <a:latin typeface="Calibri" charset="0"/>
            </a:endParaRPr>
          </a:p>
          <a:p>
            <a:pPr algn="ctr"/>
            <a:endParaRPr lang="en-US" sz="1050">
              <a:solidFill>
                <a:schemeClr val="bg1"/>
              </a:solidFill>
              <a:latin typeface="Calibri" charset="0"/>
            </a:endParaRPr>
          </a:p>
        </p:txBody>
      </p:sp>
      <p:grpSp>
        <p:nvGrpSpPr>
          <p:cNvPr id="7" name="Group 44"/>
          <p:cNvGrpSpPr>
            <a:grpSpLocks/>
          </p:cNvGrpSpPr>
          <p:nvPr/>
        </p:nvGrpSpPr>
        <p:grpSpPr bwMode="auto">
          <a:xfrm>
            <a:off x="2466975" y="2724150"/>
            <a:ext cx="3643313" cy="561975"/>
            <a:chOff x="1635248" y="3518638"/>
            <a:chExt cx="4857922" cy="749752"/>
          </a:xfrm>
        </p:grpSpPr>
        <p:sp>
          <p:nvSpPr>
            <p:cNvPr id="46112" name="Rectangle 34"/>
            <p:cNvSpPr>
              <a:spLocks/>
            </p:cNvSpPr>
            <p:nvPr/>
          </p:nvSpPr>
          <p:spPr bwMode="auto">
            <a:xfrm>
              <a:off x="3895928" y="4187378"/>
              <a:ext cx="554058" cy="81012"/>
            </a:xfrm>
            <a:prstGeom prst="rect">
              <a:avLst/>
            </a:prstGeom>
            <a:solidFill>
              <a:srgbClr val="FF8000"/>
            </a:solidFill>
            <a:ln w="25400">
              <a:solidFill>
                <a:schemeClr val="tx1"/>
              </a:solidFill>
              <a:miter lim="800000"/>
              <a:headEnd/>
              <a:tailEnd/>
            </a:ln>
          </p:spPr>
          <p:txBody>
            <a:bodyPr lIns="0" tIns="0" rIns="0" bIns="0"/>
            <a:lstStyle/>
            <a:p>
              <a:pPr>
                <a:defRPr/>
              </a:pPr>
              <a:endParaRPr lang="en-US" sz="1500">
                <a:latin typeface="+mj-lt"/>
                <a:ea typeface="ＭＳ Ｐゴシック" charset="-128"/>
                <a:cs typeface="ＭＳ Ｐゴシック" charset="-128"/>
              </a:endParaRPr>
            </a:p>
          </p:txBody>
        </p:sp>
        <p:sp>
          <p:nvSpPr>
            <p:cNvPr id="46113" name="Rectangle 38"/>
            <p:cNvSpPr>
              <a:spLocks/>
            </p:cNvSpPr>
            <p:nvPr/>
          </p:nvSpPr>
          <p:spPr bwMode="auto">
            <a:xfrm>
              <a:off x="5939113" y="3518638"/>
              <a:ext cx="554057" cy="81011"/>
            </a:xfrm>
            <a:prstGeom prst="rect">
              <a:avLst/>
            </a:prstGeom>
            <a:solidFill>
              <a:srgbClr val="FF8000"/>
            </a:solidFill>
            <a:ln w="25400">
              <a:solidFill>
                <a:schemeClr val="tx1"/>
              </a:solidFill>
              <a:miter lim="800000"/>
              <a:headEnd/>
              <a:tailEnd/>
            </a:ln>
          </p:spPr>
          <p:txBody>
            <a:bodyPr lIns="0" tIns="0" rIns="0" bIns="0"/>
            <a:lstStyle/>
            <a:p>
              <a:pPr>
                <a:defRPr/>
              </a:pPr>
              <a:endParaRPr lang="en-US" sz="1500">
                <a:latin typeface="+mj-lt"/>
                <a:ea typeface="ＭＳ Ｐゴシック" charset="-128"/>
                <a:cs typeface="ＭＳ Ｐゴシック" charset="-128"/>
              </a:endParaRPr>
            </a:p>
          </p:txBody>
        </p:sp>
        <p:sp>
          <p:nvSpPr>
            <p:cNvPr id="46114" name="Rectangle 39"/>
            <p:cNvSpPr>
              <a:spLocks/>
            </p:cNvSpPr>
            <p:nvPr/>
          </p:nvSpPr>
          <p:spPr bwMode="auto">
            <a:xfrm>
              <a:off x="1635248" y="3536111"/>
              <a:ext cx="554058" cy="81012"/>
            </a:xfrm>
            <a:prstGeom prst="rect">
              <a:avLst/>
            </a:prstGeom>
            <a:solidFill>
              <a:srgbClr val="FF8000"/>
            </a:solidFill>
            <a:ln w="25400">
              <a:solidFill>
                <a:schemeClr val="tx1"/>
              </a:solidFill>
              <a:miter lim="800000"/>
              <a:headEnd/>
              <a:tailEnd/>
            </a:ln>
          </p:spPr>
          <p:txBody>
            <a:bodyPr lIns="0" tIns="0" rIns="0" bIns="0"/>
            <a:lstStyle/>
            <a:p>
              <a:pPr>
                <a:defRPr/>
              </a:pPr>
              <a:endParaRPr lang="en-US" sz="1500">
                <a:latin typeface="+mj-lt"/>
                <a:ea typeface="ＭＳ Ｐゴシック" charset="-128"/>
                <a:cs typeface="ＭＳ Ｐゴシック" charset="-128"/>
              </a:endParaRPr>
            </a:p>
          </p:txBody>
        </p:sp>
      </p:grpSp>
      <p:sp>
        <p:nvSpPr>
          <p:cNvPr id="36" name="AutoShape 7"/>
          <p:cNvSpPr>
            <a:spLocks noChangeArrowheads="1"/>
          </p:cNvSpPr>
          <p:nvPr/>
        </p:nvSpPr>
        <p:spPr bwMode="auto">
          <a:xfrm>
            <a:off x="4788694" y="4476693"/>
            <a:ext cx="1028700" cy="571500"/>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a:r>
              <a:rPr lang="en-US" sz="1500">
                <a:solidFill>
                  <a:schemeClr val="bg1"/>
                </a:solidFill>
                <a:latin typeface="Calibri" charset="0"/>
              </a:rPr>
              <a:t>Ethernet</a:t>
            </a:r>
          </a:p>
          <a:p>
            <a:pPr algn="ctr"/>
            <a:r>
              <a:rPr lang="en-US" sz="1500">
                <a:solidFill>
                  <a:schemeClr val="bg1"/>
                </a:solidFill>
                <a:latin typeface="Calibri" charset="0"/>
              </a:rPr>
              <a:t>Switch</a:t>
            </a:r>
          </a:p>
          <a:p>
            <a:pPr algn="ctr"/>
            <a:endParaRPr lang="en-US" sz="1050">
              <a:solidFill>
                <a:schemeClr val="bg1"/>
              </a:solidFill>
              <a:latin typeface="Calibri" charset="0"/>
            </a:endParaRPr>
          </a:p>
        </p:txBody>
      </p:sp>
      <p:pic>
        <p:nvPicPr>
          <p:cNvPr id="53290" name="Picture 4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1367250" flipH="1">
            <a:off x="2202657" y="2699089"/>
            <a:ext cx="4788694" cy="8334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pic>
        <p:nvPicPr>
          <p:cNvPr id="44051" name="Picture 32"/>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1367250" flipH="1">
            <a:off x="1596629" y="3047944"/>
            <a:ext cx="696515" cy="4691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grpSp>
        <p:nvGrpSpPr>
          <p:cNvPr id="24600" name="Group 21"/>
          <p:cNvGrpSpPr>
            <a:grpSpLocks/>
          </p:cNvGrpSpPr>
          <p:nvPr/>
        </p:nvGrpSpPr>
        <p:grpSpPr bwMode="auto">
          <a:xfrm>
            <a:off x="4262438" y="1787071"/>
            <a:ext cx="683419" cy="683419"/>
            <a:chOff x="0" y="0"/>
            <a:chExt cx="816" cy="816"/>
          </a:xfrm>
        </p:grpSpPr>
        <p:pic>
          <p:nvPicPr>
            <p:cNvPr id="24605" name="Picture 2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16" cy="8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grpSp>
      <p:grpSp>
        <p:nvGrpSpPr>
          <p:cNvPr id="24601" name="Group 21"/>
          <p:cNvGrpSpPr>
            <a:grpSpLocks/>
          </p:cNvGrpSpPr>
          <p:nvPr/>
        </p:nvGrpSpPr>
        <p:grpSpPr bwMode="auto">
          <a:xfrm>
            <a:off x="4410075" y="1869225"/>
            <a:ext cx="683419" cy="683419"/>
            <a:chOff x="0" y="0"/>
            <a:chExt cx="816" cy="816"/>
          </a:xfrm>
        </p:grpSpPr>
        <p:pic>
          <p:nvPicPr>
            <p:cNvPr id="24604" name="Picture 2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16" cy="8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grpSp>
      <p:grpSp>
        <p:nvGrpSpPr>
          <p:cNvPr id="24602" name="Group 21"/>
          <p:cNvGrpSpPr>
            <a:grpSpLocks/>
          </p:cNvGrpSpPr>
          <p:nvPr/>
        </p:nvGrpSpPr>
        <p:grpSpPr bwMode="auto">
          <a:xfrm>
            <a:off x="4556523" y="1950187"/>
            <a:ext cx="683419" cy="683419"/>
            <a:chOff x="0" y="0"/>
            <a:chExt cx="816" cy="816"/>
          </a:xfrm>
        </p:grpSpPr>
        <p:pic>
          <p:nvPicPr>
            <p:cNvPr id="24603" name="Picture 2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16" cy="8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grpSp>
      <p:cxnSp>
        <p:nvCxnSpPr>
          <p:cNvPr id="3" name="Straight Arrow Connector 2">
            <a:extLst>
              <a:ext uri="{FF2B5EF4-FFF2-40B4-BE49-F238E27FC236}">
                <a16:creationId xmlns:a16="http://schemas.microsoft.com/office/drawing/2014/main" id="{C4C25253-038D-5946-9A58-9E69072A97F4}"/>
              </a:ext>
            </a:extLst>
          </p:cNvPr>
          <p:cNvCxnSpPr>
            <a:cxnSpLocks/>
            <a:stCxn id="47" idx="1"/>
            <a:endCxn id="24605" idx="1"/>
          </p:cNvCxnSpPr>
          <p:nvPr/>
        </p:nvCxnSpPr>
        <p:spPr bwMode="auto">
          <a:xfrm flipV="1">
            <a:off x="2627710" y="2128781"/>
            <a:ext cx="1634728" cy="564356"/>
          </a:xfrm>
          <a:prstGeom prst="straightConnector1">
            <a:avLst/>
          </a:prstGeom>
          <a:solidFill>
            <a:srgbClr val="808080"/>
          </a:solidFill>
          <a:ln w="28575" cap="flat" cmpd="sng" algn="ctr">
            <a:solidFill>
              <a:srgbClr val="FFC000"/>
            </a:solidFill>
            <a:prstDash val="solid"/>
            <a:round/>
            <a:headEnd type="none" w="med" len="med"/>
            <a:tailEnd type="triangle"/>
          </a:ln>
          <a:effectLst/>
        </p:spPr>
      </p:cxnSp>
      <p:grpSp>
        <p:nvGrpSpPr>
          <p:cNvPr id="15" name="Group 14">
            <a:extLst>
              <a:ext uri="{FF2B5EF4-FFF2-40B4-BE49-F238E27FC236}">
                <a16:creationId xmlns:a16="http://schemas.microsoft.com/office/drawing/2014/main" id="{FB0A9535-8444-2F4A-9315-7AA9E090A0F1}"/>
              </a:ext>
            </a:extLst>
          </p:cNvPr>
          <p:cNvGrpSpPr/>
          <p:nvPr/>
        </p:nvGrpSpPr>
        <p:grpSpPr>
          <a:xfrm>
            <a:off x="2882505" y="2210935"/>
            <a:ext cx="2908695" cy="1014468"/>
            <a:chOff x="2882505" y="2210935"/>
            <a:chExt cx="2908695" cy="1014468"/>
          </a:xfrm>
        </p:grpSpPr>
        <p:cxnSp>
          <p:nvCxnSpPr>
            <p:cNvPr id="50" name="Straight Arrow Connector 49">
              <a:extLst>
                <a:ext uri="{FF2B5EF4-FFF2-40B4-BE49-F238E27FC236}">
                  <a16:creationId xmlns:a16="http://schemas.microsoft.com/office/drawing/2014/main" id="{0271E1DA-68DA-DD44-8A92-6DC5285F1BD6}"/>
                </a:ext>
              </a:extLst>
            </p:cNvPr>
            <p:cNvCxnSpPr>
              <a:cxnSpLocks/>
              <a:stCxn id="24604" idx="1"/>
            </p:cNvCxnSpPr>
            <p:nvPr/>
          </p:nvCxnSpPr>
          <p:spPr bwMode="auto">
            <a:xfrm flipH="1">
              <a:off x="2882505" y="2210935"/>
              <a:ext cx="1527570" cy="513215"/>
            </a:xfrm>
            <a:prstGeom prst="straightConnector1">
              <a:avLst/>
            </a:prstGeom>
            <a:solidFill>
              <a:srgbClr val="808080"/>
            </a:solidFill>
            <a:ln w="28575" cap="flat" cmpd="sng" algn="ctr">
              <a:solidFill>
                <a:srgbClr val="FFC000"/>
              </a:solidFill>
              <a:prstDash val="solid"/>
              <a:round/>
              <a:headEnd type="none" w="med" len="med"/>
              <a:tailEnd type="triangle"/>
            </a:ln>
            <a:effectLst/>
          </p:spPr>
        </p:cxnSp>
        <p:cxnSp>
          <p:nvCxnSpPr>
            <p:cNvPr id="52" name="Straight Arrow Connector 51">
              <a:extLst>
                <a:ext uri="{FF2B5EF4-FFF2-40B4-BE49-F238E27FC236}">
                  <a16:creationId xmlns:a16="http://schemas.microsoft.com/office/drawing/2014/main" id="{79A4C4B6-8C7D-D94C-AA1A-C572689A8B03}"/>
                </a:ext>
              </a:extLst>
            </p:cNvPr>
            <p:cNvCxnSpPr>
              <a:cxnSpLocks/>
              <a:stCxn id="24604" idx="1"/>
            </p:cNvCxnSpPr>
            <p:nvPr/>
          </p:nvCxnSpPr>
          <p:spPr bwMode="auto">
            <a:xfrm flipH="1">
              <a:off x="4343400" y="2210935"/>
              <a:ext cx="66675" cy="1014468"/>
            </a:xfrm>
            <a:prstGeom prst="straightConnector1">
              <a:avLst/>
            </a:prstGeom>
            <a:solidFill>
              <a:srgbClr val="808080"/>
            </a:solidFill>
            <a:ln w="28575" cap="flat" cmpd="sng" algn="ctr">
              <a:solidFill>
                <a:srgbClr val="FFC000"/>
              </a:solidFill>
              <a:prstDash val="solid"/>
              <a:round/>
              <a:headEnd type="none" w="med" len="med"/>
              <a:tailEnd type="triangle"/>
            </a:ln>
            <a:effectLst/>
          </p:spPr>
        </p:cxnSp>
        <p:cxnSp>
          <p:nvCxnSpPr>
            <p:cNvPr id="55" name="Straight Arrow Connector 54">
              <a:extLst>
                <a:ext uri="{FF2B5EF4-FFF2-40B4-BE49-F238E27FC236}">
                  <a16:creationId xmlns:a16="http://schemas.microsoft.com/office/drawing/2014/main" id="{04B79708-FAFC-0F46-8A9A-E4D33FE6451B}"/>
                </a:ext>
              </a:extLst>
            </p:cNvPr>
            <p:cNvCxnSpPr>
              <a:cxnSpLocks/>
              <a:stCxn id="24604" idx="1"/>
            </p:cNvCxnSpPr>
            <p:nvPr/>
          </p:nvCxnSpPr>
          <p:spPr bwMode="auto">
            <a:xfrm>
              <a:off x="4410075" y="2210935"/>
              <a:ext cx="1381125" cy="544114"/>
            </a:xfrm>
            <a:prstGeom prst="straightConnector1">
              <a:avLst/>
            </a:prstGeom>
            <a:solidFill>
              <a:srgbClr val="808080"/>
            </a:solidFill>
            <a:ln w="28575" cap="flat" cmpd="sng" algn="ctr">
              <a:solidFill>
                <a:srgbClr val="FFC000"/>
              </a:solidFill>
              <a:prstDash val="solid"/>
              <a:round/>
              <a:headEnd type="none" w="med" len="med"/>
              <a:tailEnd type="triangle"/>
            </a:ln>
            <a:effectLst/>
          </p:spPr>
        </p:cxnSp>
      </p:grpSp>
    </p:spTree>
    <p:extLst>
      <p:ext uri="{BB962C8B-B14F-4D97-AF65-F5344CB8AC3E}">
        <p14:creationId xmlns:p14="http://schemas.microsoft.com/office/powerpoint/2010/main" val="12973823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8" fill="hold" nodeType="clickEffect">
                                  <p:stCondLst>
                                    <p:cond delay="0"/>
                                  </p:stCondLst>
                                  <p:childTnLst>
                                    <p:set>
                                      <p:cBhvr>
                                        <p:cTn id="10" dur="1" fill="hold">
                                          <p:stCondLst>
                                            <p:cond delay="0"/>
                                          </p:stCondLst>
                                        </p:cTn>
                                        <p:tgtEl>
                                          <p:spTgt spid="44051"/>
                                        </p:tgtEl>
                                        <p:attrNameLst>
                                          <p:attrName>style.visibility</p:attrName>
                                        </p:attrNameLst>
                                      </p:cBhvr>
                                      <p:to>
                                        <p:strVal val="visible"/>
                                      </p:to>
                                    </p:set>
                                    <p:animEffect transition="in" filter="wipe(left)">
                                      <p:cBhvr>
                                        <p:cTn id="11" dur="500"/>
                                        <p:tgtEl>
                                          <p:spTgt spid="44051"/>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8"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left)">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up)">
                                      <p:cBhvr>
                                        <p:cTn id="21" dur="5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53290"/>
                                        </p:tgtEl>
                                        <p:attrNameLst>
                                          <p:attrName>style.visibility</p:attrName>
                                        </p:attrNameLst>
                                      </p:cBhvr>
                                      <p:to>
                                        <p:strVal val="visible"/>
                                      </p:to>
                                    </p:set>
                                    <p:animEffect transition="in" filter="wipe(left)">
                                      <p:cBhvr>
                                        <p:cTn id="30" dur="500"/>
                                        <p:tgtEl>
                                          <p:spTgt spid="532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2800" dirty="0"/>
              <a:t>A question the team had:</a:t>
            </a:r>
            <a:br>
              <a:rPr lang="en-US" sz="2800" dirty="0"/>
            </a:br>
            <a:r>
              <a:rPr lang="en-US" sz="2800" dirty="0"/>
              <a:t>How many $400 servers do we need </a:t>
            </a:r>
            <a:br>
              <a:rPr lang="en-US" sz="2800" dirty="0"/>
            </a:br>
            <a:r>
              <a:rPr lang="en-US" sz="2800" dirty="0"/>
              <a:t>for 35,000 users?</a:t>
            </a:r>
          </a:p>
        </p:txBody>
      </p:sp>
      <p:sp>
        <p:nvSpPr>
          <p:cNvPr id="3" name="Title 4">
            <a:extLst>
              <a:ext uri="{FF2B5EF4-FFF2-40B4-BE49-F238E27FC236}">
                <a16:creationId xmlns:a16="http://schemas.microsoft.com/office/drawing/2014/main" id="{B9171E0D-0DFC-694B-B9F7-B625A73A7A77}"/>
              </a:ext>
            </a:extLst>
          </p:cNvPr>
          <p:cNvSpPr txBox="1">
            <a:spLocks/>
          </p:cNvSpPr>
          <p:nvPr/>
        </p:nvSpPr>
        <p:spPr bwMode="auto">
          <a:xfrm>
            <a:off x="1066800" y="3181350"/>
            <a:ext cx="5829300" cy="1102519"/>
          </a:xfrm>
          <a:prstGeom prst="rect">
            <a:avLst/>
          </a:prstGeom>
          <a:noFill/>
          <a:ln w="9525">
            <a:noFill/>
            <a:miter lim="800000"/>
            <a:headEnd/>
            <a:tailEnd/>
          </a:ln>
        </p:spPr>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3300" dirty="0">
                <a:latin typeface="Calibri" charset="0"/>
              </a:rPr>
              <a:t>Answer: less than one</a:t>
            </a:r>
          </a:p>
        </p:txBody>
      </p:sp>
    </p:spTree>
    <p:extLst>
      <p:ext uri="{BB962C8B-B14F-4D97-AF65-F5344CB8AC3E}">
        <p14:creationId xmlns:p14="http://schemas.microsoft.com/office/powerpoint/2010/main" val="470034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4"/>
          <p:cNvSpPr>
            <a:spLocks noGrp="1"/>
          </p:cNvSpPr>
          <p:nvPr>
            <p:ph type="ctrTitle"/>
          </p:nvPr>
        </p:nvSpPr>
        <p:spPr>
          <a:xfrm>
            <a:off x="228600" y="2020490"/>
            <a:ext cx="8382000" cy="1102519"/>
          </a:xfrm>
        </p:spPr>
        <p:txBody>
          <a:bodyPr>
            <a:normAutofit fontScale="90000"/>
          </a:bodyPr>
          <a:lstStyle/>
          <a:p>
            <a:pPr marL="557213" indent="-557213"/>
            <a:br>
              <a:rPr lang="en-US" dirty="0">
                <a:latin typeface="Calibri" charset="0"/>
                <a:ea typeface="ＭＳ Ｐゴシック" charset="0"/>
                <a:cs typeface="ＭＳ Ｐゴシック" charset="0"/>
              </a:rPr>
            </a:br>
            <a:r>
              <a:rPr lang="en-US" dirty="0">
                <a:latin typeface="Calibri" charset="0"/>
                <a:ea typeface="ＭＳ Ｐゴシック" charset="0"/>
                <a:cs typeface="ＭＳ Ｐゴシック" charset="0"/>
              </a:rPr>
              <a:t>If we </a:t>
            </a:r>
            <a:r>
              <a:rPr lang="en-US" u="sng" dirty="0">
                <a:latin typeface="Calibri" charset="0"/>
                <a:ea typeface="ＭＳ Ｐゴシック" charset="0"/>
                <a:cs typeface="ＭＳ Ｐゴシック" charset="0"/>
              </a:rPr>
              <a:t>can</a:t>
            </a:r>
            <a:r>
              <a:rPr lang="en-US" dirty="0">
                <a:latin typeface="Calibri" charset="0"/>
                <a:ea typeface="ＭＳ Ｐゴシック" charset="0"/>
                <a:cs typeface="ＭＳ Ｐゴシック" charset="0"/>
              </a:rPr>
              <a:t> control the network centrally </a:t>
            </a:r>
            <a:br>
              <a:rPr lang="en-US" dirty="0">
                <a:latin typeface="Calibri" charset="0"/>
                <a:ea typeface="ＭＳ Ｐゴシック" charset="0"/>
                <a:cs typeface="ＭＳ Ｐゴシック" charset="0"/>
              </a:rPr>
            </a:br>
            <a:r>
              <a:rPr lang="en-US" dirty="0">
                <a:latin typeface="Calibri" charset="0"/>
                <a:ea typeface="ＭＳ Ｐゴシック" charset="0"/>
                <a:cs typeface="ＭＳ Ｐゴシック" charset="0"/>
              </a:rPr>
              <a:t>then (eventually) we </a:t>
            </a:r>
            <a:r>
              <a:rPr lang="en-US" u="sng" dirty="0">
                <a:latin typeface="Calibri" charset="0"/>
                <a:ea typeface="ＭＳ Ｐゴシック" charset="0"/>
                <a:cs typeface="ＭＳ Ｐゴシック" charset="0"/>
              </a:rPr>
              <a:t>will</a:t>
            </a:r>
            <a:r>
              <a:rPr lang="en-US" dirty="0">
                <a:latin typeface="Calibri" charset="0"/>
                <a:ea typeface="ＭＳ Ｐゴシック" charset="0"/>
                <a:cs typeface="ＭＳ Ｐゴシック" charset="0"/>
              </a:rPr>
              <a:t>.</a:t>
            </a:r>
            <a:br>
              <a:rPr lang="en-US" sz="2400" dirty="0">
                <a:latin typeface="Calibri" charset="0"/>
                <a:ea typeface="ＭＳ Ｐゴシック" charset="0"/>
                <a:cs typeface="ＭＳ Ｐゴシック" charset="0"/>
              </a:rPr>
            </a:br>
            <a:br>
              <a:rPr lang="en-US" sz="2400" dirty="0">
                <a:latin typeface="Calibri" charset="0"/>
                <a:ea typeface="ＭＳ Ｐゴシック" charset="0"/>
                <a:cs typeface="ＭＳ Ｐゴシック" charset="0"/>
              </a:rPr>
            </a:br>
            <a:r>
              <a:rPr lang="en-US" sz="2400" dirty="0">
                <a:solidFill>
                  <a:srgbClr val="1F497D"/>
                </a:solidFill>
                <a:latin typeface="Calibri" charset="0"/>
                <a:ea typeface="ＭＳ Ｐゴシック" charset="0"/>
                <a:cs typeface="ＭＳ Ｐゴシック" charset="0"/>
              </a:rPr>
              <a:t>With replication for </a:t>
            </a:r>
            <a:br>
              <a:rPr lang="en-US" sz="2400" dirty="0">
                <a:solidFill>
                  <a:srgbClr val="1F497D"/>
                </a:solidFill>
                <a:latin typeface="Calibri" charset="0"/>
                <a:ea typeface="ＭＳ Ｐゴシック" charset="0"/>
                <a:cs typeface="ＭＳ Ｐゴシック" charset="0"/>
              </a:rPr>
            </a:br>
            <a:r>
              <a:rPr lang="en-US" sz="2400" dirty="0">
                <a:solidFill>
                  <a:srgbClr val="1F497D"/>
                </a:solidFill>
                <a:latin typeface="Calibri" charset="0"/>
                <a:ea typeface="ＭＳ Ｐゴシック" charset="0"/>
                <a:cs typeface="ＭＳ Ｐゴシック" charset="0"/>
              </a:rPr>
              <a:t>fault-tolerance and performance scaling. </a:t>
            </a:r>
            <a:endParaRPr lang="en-US" dirty="0">
              <a:solidFill>
                <a:srgbClr val="1F497D"/>
              </a:solidFill>
              <a:latin typeface="Calibri" charset="0"/>
              <a:ea typeface="ＭＳ Ｐゴシック" charset="0"/>
              <a:cs typeface="ＭＳ Ｐゴシック" charset="0"/>
            </a:endParaRPr>
          </a:p>
        </p:txBody>
      </p:sp>
      <p:sp>
        <p:nvSpPr>
          <p:cNvPr id="4" name="Slide Number Placeholder 3"/>
          <p:cNvSpPr>
            <a:spLocks noGrp="1"/>
          </p:cNvSpPr>
          <p:nvPr>
            <p:ph type="sldNum" sz="quarter" idx="12"/>
          </p:nvPr>
        </p:nvSpPr>
        <p:spPr>
          <a:xfrm>
            <a:off x="6553200" y="6356350"/>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eaLnBrk="1" hangingPunct="1"/>
            <a:fld id="{B453CE73-3D60-CD47-906B-3904A1E1F168}" type="slidenum">
              <a:rPr lang="en-US" smtClean="0"/>
              <a:pPr eaLnBrk="1" hangingPunct="1"/>
              <a:t>7</a:t>
            </a:fld>
            <a:endParaRPr lang="en-US" sz="900">
              <a:solidFill>
                <a:srgbClr val="898989"/>
              </a:solidFill>
              <a:latin typeface="Calibri" charset="0"/>
            </a:endParaRPr>
          </a:p>
        </p:txBody>
      </p:sp>
      <p:pic>
        <p:nvPicPr>
          <p:cNvPr id="26628"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65672" y="513160"/>
            <a:ext cx="762000" cy="8632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TextBox 4">
            <a:extLst>
              <a:ext uri="{FF2B5EF4-FFF2-40B4-BE49-F238E27FC236}">
                <a16:creationId xmlns:a16="http://schemas.microsoft.com/office/drawing/2014/main" id="{E57AF0B8-767A-2943-8D3B-01651C165B0E}"/>
              </a:ext>
            </a:extLst>
          </p:cNvPr>
          <p:cNvSpPr txBox="1"/>
          <p:nvPr/>
        </p:nvSpPr>
        <p:spPr>
          <a:xfrm>
            <a:off x="990600" y="4171950"/>
            <a:ext cx="7518405" cy="707886"/>
          </a:xfrm>
          <a:prstGeom prst="rect">
            <a:avLst/>
          </a:prstGeom>
          <a:solidFill>
            <a:schemeClr val="bg1">
              <a:lumMod val="95000"/>
            </a:schemeClr>
          </a:solidFill>
          <a:effectLst>
            <a:outerShdw blurRad="50800" dist="38100" dir="8100000" algn="tr" rotWithShape="0">
              <a:prstClr val="black">
                <a:alpha val="40000"/>
              </a:prstClr>
            </a:outerShdw>
          </a:effectLst>
        </p:spPr>
        <p:txBody>
          <a:bodyPr wrap="none" rtlCol="0">
            <a:spAutoFit/>
          </a:bodyPr>
          <a:lstStyle/>
          <a:p>
            <a:r>
              <a:rPr lang="en-US" dirty="0"/>
              <a:t>Q: Why might we want to control them centrally?</a:t>
            </a:r>
          </a:p>
          <a:p>
            <a:r>
              <a:rPr lang="en-US" dirty="0"/>
              <a:t>Q: How does this compare to how networks are controlled today?</a:t>
            </a:r>
          </a:p>
        </p:txBody>
      </p:sp>
    </p:spTree>
    <p:extLst>
      <p:ext uri="{BB962C8B-B14F-4D97-AF65-F5344CB8AC3E}">
        <p14:creationId xmlns:p14="http://schemas.microsoft.com/office/powerpoint/2010/main" val="1221265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025DD-7557-284C-8E6C-7C464F641728}"/>
              </a:ext>
            </a:extLst>
          </p:cNvPr>
          <p:cNvSpPr>
            <a:spLocks noGrp="1"/>
          </p:cNvSpPr>
          <p:nvPr>
            <p:ph type="title"/>
          </p:nvPr>
        </p:nvSpPr>
        <p:spPr/>
        <p:txBody>
          <a:bodyPr/>
          <a:lstStyle/>
          <a:p>
            <a:r>
              <a:rPr lang="en-US" dirty="0"/>
              <a:t>You said (about controllers)</a:t>
            </a:r>
          </a:p>
        </p:txBody>
      </p:sp>
      <p:sp>
        <p:nvSpPr>
          <p:cNvPr id="3" name="Content Placeholder 2">
            <a:extLst>
              <a:ext uri="{FF2B5EF4-FFF2-40B4-BE49-F238E27FC236}">
                <a16:creationId xmlns:a16="http://schemas.microsoft.com/office/drawing/2014/main" id="{37F98D24-0513-E14D-AC2B-E8EF95152C1E}"/>
              </a:ext>
            </a:extLst>
          </p:cNvPr>
          <p:cNvSpPr>
            <a:spLocks noGrp="1"/>
          </p:cNvSpPr>
          <p:nvPr>
            <p:ph idx="1"/>
          </p:nvPr>
        </p:nvSpPr>
        <p:spPr/>
        <p:txBody>
          <a:bodyPr/>
          <a:lstStyle/>
          <a:p>
            <a:pPr marL="0" indent="0">
              <a:buNone/>
            </a:pPr>
            <a:r>
              <a:rPr lang="en-US" sz="1600" dirty="0">
                <a:solidFill>
                  <a:schemeClr val="accent2"/>
                </a:solidFill>
              </a:rPr>
              <a:t>Margalit Glasgow </a:t>
            </a:r>
          </a:p>
          <a:p>
            <a:pPr marL="0" indent="0">
              <a:buNone/>
            </a:pPr>
            <a:r>
              <a:rPr lang="en-US" sz="1600" dirty="0"/>
              <a:t>…there was not much discussion of the controller, which seems important for security reasons such that a user can only control specified traffic. </a:t>
            </a:r>
          </a:p>
          <a:p>
            <a:pPr marL="0" indent="0">
              <a:buNone/>
            </a:pPr>
            <a:endParaRPr lang="en-US" sz="1600" dirty="0"/>
          </a:p>
          <a:p>
            <a:pPr marL="0" indent="0">
              <a:buNone/>
            </a:pPr>
            <a:r>
              <a:rPr lang="en-US" sz="1600" dirty="0">
                <a:solidFill>
                  <a:schemeClr val="accent2"/>
                </a:solidFill>
              </a:rPr>
              <a:t>Sundararajan </a:t>
            </a:r>
            <a:r>
              <a:rPr lang="en-US" sz="1600" dirty="0" err="1">
                <a:solidFill>
                  <a:schemeClr val="accent2"/>
                </a:solidFill>
              </a:rPr>
              <a:t>Renganathan</a:t>
            </a:r>
            <a:r>
              <a:rPr lang="en-US" sz="1600" dirty="0"/>
              <a:t> </a:t>
            </a:r>
            <a:br>
              <a:rPr lang="en-US" sz="1600" dirty="0"/>
            </a:br>
            <a:r>
              <a:rPr lang="en-US" sz="1600" dirty="0"/>
              <a:t>What is the time penalty paid by new flows (and therefore users) while they wait to get themselves registered at the controller and for the controller to subsequently update the flow tables at all the switches? </a:t>
            </a:r>
          </a:p>
          <a:p>
            <a:pPr marL="0" indent="0">
              <a:buNone/>
            </a:pPr>
            <a:endParaRPr lang="en-US" sz="1600" dirty="0"/>
          </a:p>
          <a:p>
            <a:pPr marL="0" indent="0">
              <a:buNone/>
            </a:pPr>
            <a:r>
              <a:rPr lang="en-US" sz="1600" dirty="0">
                <a:solidFill>
                  <a:schemeClr val="accent2"/>
                </a:solidFill>
              </a:rPr>
              <a:t>Wil Kautz </a:t>
            </a:r>
          </a:p>
          <a:p>
            <a:pPr marL="0" indent="0">
              <a:buNone/>
            </a:pPr>
            <a:r>
              <a:rPr lang="en-US" sz="1600" dirty="0"/>
              <a:t>Aren't there major security issues with placing so much of the important decision-making power of the network in a single location? Doesn't a security vulnerability in that single location affect the entire network? </a:t>
            </a:r>
            <a:br>
              <a:rPr lang="en-US" sz="1600" dirty="0"/>
            </a:br>
            <a:endParaRPr lang="en-US" sz="1600" dirty="0"/>
          </a:p>
        </p:txBody>
      </p:sp>
      <p:sp>
        <p:nvSpPr>
          <p:cNvPr id="4" name="Slide Number Placeholder 3">
            <a:extLst>
              <a:ext uri="{FF2B5EF4-FFF2-40B4-BE49-F238E27FC236}">
                <a16:creationId xmlns:a16="http://schemas.microsoft.com/office/drawing/2014/main" id="{A519C8C6-28DA-3D43-8AF9-BF4980852E29}"/>
              </a:ext>
            </a:extLst>
          </p:cNvPr>
          <p:cNvSpPr>
            <a:spLocks noGrp="1"/>
          </p:cNvSpPr>
          <p:nvPr>
            <p:ph type="sldNum" sz="quarter" idx="10"/>
          </p:nvPr>
        </p:nvSpPr>
        <p:spPr/>
        <p:txBody>
          <a:bodyPr/>
          <a:lstStyle/>
          <a:p>
            <a:fld id="{5328B5F4-9676-1D47-98AA-AF6FFDAECEFB}" type="slidenum">
              <a:rPr lang="en-US" altLang="en-US" smtClean="0"/>
              <a:pPr/>
              <a:t>8</a:t>
            </a:fld>
            <a:endParaRPr lang="en-US" altLang="en-US"/>
          </a:p>
        </p:txBody>
      </p:sp>
    </p:spTree>
    <p:extLst>
      <p:ext uri="{BB962C8B-B14F-4D97-AF65-F5344CB8AC3E}">
        <p14:creationId xmlns:p14="http://schemas.microsoft.com/office/powerpoint/2010/main" val="763586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4" name="Straight Connector 43"/>
          <p:cNvCxnSpPr/>
          <p:nvPr/>
        </p:nvCxnSpPr>
        <p:spPr bwMode="auto">
          <a:xfrm flipV="1">
            <a:off x="2976563" y="3508772"/>
            <a:ext cx="1045369" cy="841772"/>
          </a:xfrm>
          <a:prstGeom prst="line">
            <a:avLst/>
          </a:prstGeom>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bwMode="auto">
          <a:xfrm>
            <a:off x="4154092" y="3421856"/>
            <a:ext cx="829865" cy="553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bwMode="auto">
          <a:xfrm flipV="1">
            <a:off x="4219576" y="4350544"/>
            <a:ext cx="964406" cy="557213"/>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bwMode="auto">
          <a:xfrm>
            <a:off x="2580085" y="4708922"/>
            <a:ext cx="1050131" cy="198834"/>
          </a:xfrm>
          <a:prstGeom prst="line">
            <a:avLst/>
          </a:prstGeom>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flipV="1">
            <a:off x="5462588" y="3792142"/>
            <a:ext cx="898922" cy="372665"/>
          </a:xfrm>
          <a:prstGeom prst="line">
            <a:avLst/>
          </a:prstGeom>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a:off x="2514600" y="2743200"/>
            <a:ext cx="3943350" cy="1543050"/>
            <a:chOff x="1828800" y="3657600"/>
            <a:chExt cx="5257800" cy="2057400"/>
          </a:xfrm>
        </p:grpSpPr>
        <p:cxnSp>
          <p:nvCxnSpPr>
            <p:cNvPr id="70" name="Straight Connector 69"/>
            <p:cNvCxnSpPr/>
            <p:nvPr/>
          </p:nvCxnSpPr>
          <p:spPr bwMode="auto">
            <a:xfrm>
              <a:off x="1828800" y="3657600"/>
              <a:ext cx="0" cy="2057400"/>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35" name="Straight Connector 134"/>
            <p:cNvCxnSpPr/>
            <p:nvPr/>
          </p:nvCxnSpPr>
          <p:spPr bwMode="auto">
            <a:xfrm>
              <a:off x="3581400" y="3657600"/>
              <a:ext cx="0" cy="990600"/>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37" name="Straight Connector 136"/>
            <p:cNvCxnSpPr/>
            <p:nvPr/>
          </p:nvCxnSpPr>
          <p:spPr bwMode="auto">
            <a:xfrm>
              <a:off x="5410200" y="3733800"/>
              <a:ext cx="0" cy="1752600"/>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bwMode="auto">
            <a:xfrm>
              <a:off x="7086600" y="3810000"/>
              <a:ext cx="0" cy="990600"/>
            </a:xfrm>
            <a:prstGeom prst="line">
              <a:avLst/>
            </a:prstGeom>
            <a:ln w="25400" cap="flat" cmpd="sng" algn="ctr">
              <a:solidFill>
                <a:schemeClr val="accent1"/>
              </a:solidFill>
              <a:prstDash val="dot"/>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grpSp>
      <p:sp>
        <p:nvSpPr>
          <p:cNvPr id="34" name="AutoShape 7"/>
          <p:cNvSpPr>
            <a:spLocks noChangeArrowheads="1"/>
          </p:cNvSpPr>
          <p:nvPr/>
        </p:nvSpPr>
        <p:spPr bwMode="auto">
          <a:xfrm>
            <a:off x="2115741" y="4206479"/>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a:solidFill>
                  <a:schemeClr val="bg1"/>
                </a:solidFill>
                <a:ea typeface="+mn-ea"/>
              </a:rPr>
              <a:t>Packet</a:t>
            </a:r>
          </a:p>
          <a:p>
            <a:pPr algn="ctr" fontAlgn="auto">
              <a:spcBef>
                <a:spcPts val="0"/>
              </a:spcBef>
              <a:spcAft>
                <a:spcPts val="0"/>
              </a:spcAft>
              <a:defRPr/>
            </a:pPr>
            <a:r>
              <a:rPr lang="en-US" sz="1200">
                <a:solidFill>
                  <a:schemeClr val="bg1"/>
                </a:solidFill>
                <a:ea typeface="+mn-ea"/>
              </a:rPr>
              <a:t>Forwarding </a:t>
            </a:r>
          </a:p>
          <a:p>
            <a:pPr algn="ctr" fontAlgn="auto">
              <a:spcBef>
                <a:spcPts val="0"/>
              </a:spcBef>
              <a:spcAft>
                <a:spcPts val="0"/>
              </a:spcAft>
              <a:defRPr/>
            </a:pPr>
            <a:endParaRPr lang="en-US" sz="1200">
              <a:solidFill>
                <a:schemeClr val="bg1"/>
              </a:solidFill>
              <a:ea typeface="+mn-ea"/>
            </a:endParaRPr>
          </a:p>
        </p:txBody>
      </p:sp>
      <p:sp>
        <p:nvSpPr>
          <p:cNvPr id="35" name="AutoShape 7"/>
          <p:cNvSpPr>
            <a:spLocks noChangeArrowheads="1"/>
          </p:cNvSpPr>
          <p:nvPr/>
        </p:nvSpPr>
        <p:spPr bwMode="auto">
          <a:xfrm>
            <a:off x="3488532" y="4583907"/>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a:solidFill>
                  <a:schemeClr val="bg1"/>
                </a:solidFill>
                <a:ea typeface="+mn-ea"/>
              </a:rPr>
              <a:t>Packet</a:t>
            </a:r>
          </a:p>
          <a:p>
            <a:pPr algn="ctr" fontAlgn="auto">
              <a:spcBef>
                <a:spcPts val="0"/>
              </a:spcBef>
              <a:spcAft>
                <a:spcPts val="0"/>
              </a:spcAft>
              <a:defRPr/>
            </a:pPr>
            <a:r>
              <a:rPr lang="en-US" sz="1200">
                <a:solidFill>
                  <a:schemeClr val="bg1"/>
                </a:solidFill>
                <a:ea typeface="+mn-ea"/>
              </a:rPr>
              <a:t>Forwarding </a:t>
            </a:r>
          </a:p>
          <a:p>
            <a:pPr algn="ctr" fontAlgn="auto">
              <a:spcBef>
                <a:spcPts val="0"/>
              </a:spcBef>
              <a:spcAft>
                <a:spcPts val="0"/>
              </a:spcAft>
              <a:defRPr/>
            </a:pPr>
            <a:endParaRPr lang="en-US" sz="1200">
              <a:solidFill>
                <a:schemeClr val="bg1"/>
              </a:solidFill>
              <a:ea typeface="+mn-ea"/>
            </a:endParaRPr>
          </a:p>
        </p:txBody>
      </p:sp>
      <p:sp>
        <p:nvSpPr>
          <p:cNvPr id="36" name="AutoShape 7"/>
          <p:cNvSpPr>
            <a:spLocks noChangeArrowheads="1"/>
          </p:cNvSpPr>
          <p:nvPr/>
        </p:nvSpPr>
        <p:spPr bwMode="auto">
          <a:xfrm>
            <a:off x="3392091" y="3132535"/>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dirty="0">
                <a:solidFill>
                  <a:schemeClr val="bg1"/>
                </a:solidFill>
                <a:ea typeface="+mn-ea"/>
              </a:rPr>
              <a:t>Packet</a:t>
            </a:r>
          </a:p>
          <a:p>
            <a:pPr algn="ctr" fontAlgn="auto">
              <a:spcBef>
                <a:spcPts val="0"/>
              </a:spcBef>
              <a:spcAft>
                <a:spcPts val="0"/>
              </a:spcAft>
              <a:defRPr/>
            </a:pPr>
            <a:r>
              <a:rPr lang="en-US" sz="1200" dirty="0">
                <a:solidFill>
                  <a:schemeClr val="bg1"/>
                </a:solidFill>
                <a:ea typeface="+mn-ea"/>
              </a:rPr>
              <a:t>Forwarding </a:t>
            </a:r>
          </a:p>
          <a:p>
            <a:pPr algn="ctr" fontAlgn="auto">
              <a:spcBef>
                <a:spcPts val="0"/>
              </a:spcBef>
              <a:spcAft>
                <a:spcPts val="0"/>
              </a:spcAft>
              <a:defRPr/>
            </a:pPr>
            <a:endParaRPr lang="en-US" sz="1200" dirty="0">
              <a:solidFill>
                <a:schemeClr val="bg1"/>
              </a:solidFill>
              <a:ea typeface="+mn-ea"/>
            </a:endParaRPr>
          </a:p>
        </p:txBody>
      </p:sp>
      <p:sp>
        <p:nvSpPr>
          <p:cNvPr id="37" name="AutoShape 7"/>
          <p:cNvSpPr>
            <a:spLocks noChangeArrowheads="1"/>
          </p:cNvSpPr>
          <p:nvPr/>
        </p:nvSpPr>
        <p:spPr bwMode="auto">
          <a:xfrm>
            <a:off x="4754166" y="3955257"/>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a:solidFill>
                  <a:schemeClr val="bg1"/>
                </a:solidFill>
                <a:ea typeface="+mn-ea"/>
              </a:rPr>
              <a:t>Packet</a:t>
            </a:r>
          </a:p>
          <a:p>
            <a:pPr algn="ctr" fontAlgn="auto">
              <a:spcBef>
                <a:spcPts val="0"/>
              </a:spcBef>
              <a:spcAft>
                <a:spcPts val="0"/>
              </a:spcAft>
              <a:defRPr/>
            </a:pPr>
            <a:r>
              <a:rPr lang="en-US" sz="1200">
                <a:solidFill>
                  <a:schemeClr val="bg1"/>
                </a:solidFill>
                <a:ea typeface="+mn-ea"/>
              </a:rPr>
              <a:t>Forwarding </a:t>
            </a:r>
          </a:p>
          <a:p>
            <a:pPr algn="ctr" fontAlgn="auto">
              <a:spcBef>
                <a:spcPts val="0"/>
              </a:spcBef>
              <a:spcAft>
                <a:spcPts val="0"/>
              </a:spcAft>
              <a:defRPr/>
            </a:pPr>
            <a:endParaRPr lang="en-US" sz="1200">
              <a:solidFill>
                <a:schemeClr val="bg1"/>
              </a:solidFill>
              <a:ea typeface="+mn-ea"/>
            </a:endParaRPr>
          </a:p>
        </p:txBody>
      </p:sp>
      <p:sp>
        <p:nvSpPr>
          <p:cNvPr id="38" name="AutoShape 7"/>
          <p:cNvSpPr>
            <a:spLocks noChangeArrowheads="1"/>
          </p:cNvSpPr>
          <p:nvPr/>
        </p:nvSpPr>
        <p:spPr bwMode="auto">
          <a:xfrm>
            <a:off x="5997178" y="3383757"/>
            <a:ext cx="860822" cy="502444"/>
          </a:xfrm>
          <a:prstGeom prst="can">
            <a:avLst>
              <a:gd name="adj" fmla="val 43620"/>
            </a:avLst>
          </a:prstGeom>
          <a:solidFill>
            <a:schemeClr val="tx2"/>
          </a:solidFill>
          <a:ln w="9525">
            <a:noFill/>
            <a:round/>
            <a:headEnd/>
            <a:tailEnd/>
          </a:ln>
          <a:effectLst>
            <a:outerShdw blurRad="63500" dist="38099" dir="2700000" algn="ctr" rotWithShape="0">
              <a:schemeClr val="bg2">
                <a:alpha val="74998"/>
              </a:schemeClr>
            </a:outerShdw>
          </a:effectLst>
        </p:spPr>
        <p:txBody>
          <a:bodyPr wrap="none" anchor="ctr"/>
          <a:lstStyle/>
          <a:p>
            <a:pPr algn="ctr" fontAlgn="auto">
              <a:spcBef>
                <a:spcPts val="0"/>
              </a:spcBef>
              <a:spcAft>
                <a:spcPts val="0"/>
              </a:spcAft>
              <a:defRPr/>
            </a:pPr>
            <a:r>
              <a:rPr lang="en-US" sz="1200">
                <a:solidFill>
                  <a:schemeClr val="bg1"/>
                </a:solidFill>
                <a:ea typeface="+mn-ea"/>
              </a:rPr>
              <a:t>Packet</a:t>
            </a:r>
          </a:p>
          <a:p>
            <a:pPr algn="ctr" fontAlgn="auto">
              <a:spcBef>
                <a:spcPts val="0"/>
              </a:spcBef>
              <a:spcAft>
                <a:spcPts val="0"/>
              </a:spcAft>
              <a:defRPr/>
            </a:pPr>
            <a:r>
              <a:rPr lang="en-US" sz="1200">
                <a:solidFill>
                  <a:schemeClr val="bg1"/>
                </a:solidFill>
                <a:ea typeface="+mn-ea"/>
              </a:rPr>
              <a:t>Forwarding </a:t>
            </a:r>
          </a:p>
          <a:p>
            <a:pPr algn="ctr" fontAlgn="auto">
              <a:spcBef>
                <a:spcPts val="0"/>
              </a:spcBef>
              <a:spcAft>
                <a:spcPts val="0"/>
              </a:spcAft>
              <a:defRPr/>
            </a:pPr>
            <a:endParaRPr lang="en-US" sz="1200">
              <a:solidFill>
                <a:schemeClr val="bg1"/>
              </a:solidFill>
              <a:ea typeface="+mn-ea"/>
            </a:endParaRPr>
          </a:p>
        </p:txBody>
      </p:sp>
      <p:grpSp>
        <p:nvGrpSpPr>
          <p:cNvPr id="3" name="Group 2"/>
          <p:cNvGrpSpPr/>
          <p:nvPr/>
        </p:nvGrpSpPr>
        <p:grpSpPr>
          <a:xfrm>
            <a:off x="2188696" y="2822865"/>
            <a:ext cx="4617350" cy="1790259"/>
            <a:chOff x="1394260" y="3763820"/>
            <a:chExt cx="6156467" cy="2387012"/>
          </a:xfrm>
        </p:grpSpPr>
        <p:sp>
          <p:nvSpPr>
            <p:cNvPr id="83" name="Rounded Rectangle 82"/>
            <p:cNvSpPr/>
            <p:nvPr/>
          </p:nvSpPr>
          <p:spPr>
            <a:xfrm>
              <a:off x="1394260" y="5232399"/>
              <a:ext cx="928255" cy="437554"/>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100" dirty="0">
                  <a:solidFill>
                    <a:srgbClr val="FFFFFF"/>
                  </a:solidFill>
                  <a:latin typeface="+mj-lt"/>
                </a:rPr>
                <a:t>Control</a:t>
              </a:r>
            </a:p>
          </p:txBody>
        </p:sp>
        <p:sp>
          <p:nvSpPr>
            <p:cNvPr id="85" name="Rounded Rectangle 84"/>
            <p:cNvSpPr/>
            <p:nvPr/>
          </p:nvSpPr>
          <p:spPr>
            <a:xfrm>
              <a:off x="3144258" y="3763820"/>
              <a:ext cx="928255" cy="437554"/>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100" dirty="0">
                  <a:solidFill>
                    <a:srgbClr val="FFFFFF"/>
                  </a:solidFill>
                  <a:latin typeface="+mj-lt"/>
                </a:rPr>
                <a:t>Control</a:t>
              </a:r>
            </a:p>
          </p:txBody>
        </p:sp>
        <p:sp>
          <p:nvSpPr>
            <p:cNvPr id="87" name="Rounded Rectangle 86"/>
            <p:cNvSpPr/>
            <p:nvPr/>
          </p:nvSpPr>
          <p:spPr>
            <a:xfrm>
              <a:off x="4946072" y="4863109"/>
              <a:ext cx="928255" cy="437554"/>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100" dirty="0">
                  <a:solidFill>
                    <a:srgbClr val="FFFFFF"/>
                  </a:solidFill>
                  <a:latin typeface="+mj-lt"/>
                </a:rPr>
                <a:t>Control</a:t>
              </a:r>
            </a:p>
          </p:txBody>
        </p:sp>
        <p:sp>
          <p:nvSpPr>
            <p:cNvPr id="88" name="Rounded Rectangle 87"/>
            <p:cNvSpPr/>
            <p:nvPr/>
          </p:nvSpPr>
          <p:spPr>
            <a:xfrm>
              <a:off x="6622472" y="4120301"/>
              <a:ext cx="928255" cy="437554"/>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100" dirty="0">
                  <a:solidFill>
                    <a:srgbClr val="FFFFFF"/>
                  </a:solidFill>
                  <a:latin typeface="+mj-lt"/>
                </a:rPr>
                <a:t>Control</a:t>
              </a:r>
            </a:p>
          </p:txBody>
        </p:sp>
        <p:sp>
          <p:nvSpPr>
            <p:cNvPr id="89" name="Rounded Rectangle 88"/>
            <p:cNvSpPr/>
            <p:nvPr/>
          </p:nvSpPr>
          <p:spPr>
            <a:xfrm>
              <a:off x="3251414" y="5713278"/>
              <a:ext cx="928255" cy="437554"/>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100" dirty="0">
                  <a:solidFill>
                    <a:srgbClr val="FFFFFF"/>
                  </a:solidFill>
                  <a:latin typeface="+mj-lt"/>
                </a:rPr>
                <a:t>Control</a:t>
              </a:r>
            </a:p>
          </p:txBody>
        </p:sp>
      </p:grpSp>
      <p:sp>
        <p:nvSpPr>
          <p:cNvPr id="2" name="Rectangle 1"/>
          <p:cNvSpPr/>
          <p:nvPr/>
        </p:nvSpPr>
        <p:spPr>
          <a:xfrm>
            <a:off x="1775114" y="5732"/>
            <a:ext cx="5230091" cy="2737469"/>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00"/>
          </a:p>
        </p:txBody>
      </p:sp>
      <p:sp>
        <p:nvSpPr>
          <p:cNvPr id="21505" name="Title 31"/>
          <p:cNvSpPr>
            <a:spLocks noGrp="1"/>
          </p:cNvSpPr>
          <p:nvPr>
            <p:ph type="title"/>
          </p:nvPr>
        </p:nvSpPr>
        <p:spPr>
          <a:xfrm>
            <a:off x="1485900" y="5732"/>
            <a:ext cx="6172200" cy="857251"/>
          </a:xfrm>
        </p:spPr>
        <p:txBody>
          <a:bodyPr>
            <a:normAutofit/>
          </a:bodyPr>
          <a:lstStyle/>
          <a:p>
            <a:pPr eaLnBrk="1" hangingPunct="1"/>
            <a:r>
              <a:rPr lang="en-US" sz="3000" dirty="0">
                <a:latin typeface="Calibri" charset="0"/>
              </a:rPr>
              <a:t>Ethane and Network Policy</a:t>
            </a:r>
            <a:endParaRPr lang="en-US" sz="2700" i="1" dirty="0">
              <a:solidFill>
                <a:srgbClr val="1F497D"/>
              </a:solidFill>
              <a:latin typeface="Calibri" charset="0"/>
            </a:endParaRPr>
          </a:p>
        </p:txBody>
      </p:sp>
      <p:grpSp>
        <p:nvGrpSpPr>
          <p:cNvPr id="71" name="Group 70"/>
          <p:cNvGrpSpPr>
            <a:grpSpLocks/>
          </p:cNvGrpSpPr>
          <p:nvPr/>
        </p:nvGrpSpPr>
        <p:grpSpPr bwMode="auto">
          <a:xfrm>
            <a:off x="3606426" y="1073718"/>
            <a:ext cx="1895537" cy="1498019"/>
            <a:chOff x="7028952" y="1172627"/>
            <a:chExt cx="1989000" cy="1748372"/>
          </a:xfrm>
        </p:grpSpPr>
        <p:sp>
          <p:nvSpPr>
            <p:cNvPr id="75" name="TextBox 22"/>
            <p:cNvSpPr txBox="1">
              <a:spLocks noChangeArrowheads="1"/>
            </p:cNvSpPr>
            <p:nvPr/>
          </p:nvSpPr>
          <p:spPr bwMode="auto">
            <a:xfrm>
              <a:off x="7028952" y="1172627"/>
              <a:ext cx="781948" cy="43105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b="1" dirty="0"/>
                <a:t>Policy</a:t>
              </a:r>
              <a:endParaRPr lang="en-US" sz="2100" b="1" dirty="0"/>
            </a:p>
          </p:txBody>
        </p:sp>
        <p:sp>
          <p:nvSpPr>
            <p:cNvPr id="73" name="Folded Corner 72"/>
            <p:cNvSpPr/>
            <p:nvPr/>
          </p:nvSpPr>
          <p:spPr>
            <a:xfrm>
              <a:off x="7112952" y="1556131"/>
              <a:ext cx="1905000" cy="1364868"/>
            </a:xfrm>
            <a:prstGeom prst="foldedCorner">
              <a:avLst/>
            </a:prstGeom>
            <a:solidFill>
              <a:srgbClr val="FFFFFF"/>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500" dirty="0">
                <a:solidFill>
                  <a:srgbClr val="000000"/>
                </a:solidFill>
              </a:endParaRPr>
            </a:p>
            <a:p>
              <a:pPr algn="ctr" fontAlgn="auto">
                <a:spcBef>
                  <a:spcPts val="0"/>
                </a:spcBef>
                <a:spcAft>
                  <a:spcPts val="0"/>
                </a:spcAft>
                <a:defRPr/>
              </a:pPr>
              <a:r>
                <a:rPr lang="en-US" sz="1500" dirty="0">
                  <a:solidFill>
                    <a:srgbClr val="000000"/>
                  </a:solidFill>
                </a:rPr>
                <a:t>“Laptops can’t accept incoming connections”</a:t>
              </a:r>
            </a:p>
            <a:p>
              <a:pPr algn="ctr" fontAlgn="auto">
                <a:spcBef>
                  <a:spcPts val="0"/>
                </a:spcBef>
                <a:spcAft>
                  <a:spcPts val="0"/>
                </a:spcAft>
                <a:defRPr/>
              </a:pPr>
              <a:endParaRPr lang="en-US" sz="1500" dirty="0">
                <a:solidFill>
                  <a:srgbClr val="000000"/>
                </a:solidFill>
              </a:endParaRPr>
            </a:p>
            <a:p>
              <a:pPr algn="ctr" fontAlgn="auto">
                <a:spcBef>
                  <a:spcPts val="0"/>
                </a:spcBef>
                <a:spcAft>
                  <a:spcPts val="0"/>
                </a:spcAft>
                <a:defRPr/>
              </a:pPr>
              <a:r>
                <a:rPr lang="en-US" sz="1500" dirty="0">
                  <a:solidFill>
                    <a:srgbClr val="000000"/>
                  </a:solidFill>
                </a:rPr>
                <a:t>“A can’t talk to B”</a:t>
              </a:r>
            </a:p>
          </p:txBody>
        </p:sp>
      </p:grpSp>
      <p:sp>
        <p:nvSpPr>
          <p:cNvPr id="79" name="Rounded Rectangle 78"/>
          <p:cNvSpPr/>
          <p:nvPr/>
        </p:nvSpPr>
        <p:spPr>
          <a:xfrm>
            <a:off x="1943100" y="2628900"/>
            <a:ext cx="4997450" cy="328166"/>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fontAlgn="auto">
              <a:spcBef>
                <a:spcPts val="0"/>
              </a:spcBef>
              <a:spcAft>
                <a:spcPts val="0"/>
              </a:spcAft>
              <a:defRPr/>
            </a:pPr>
            <a:r>
              <a:rPr lang="en-US" sz="1600" dirty="0">
                <a:solidFill>
                  <a:srgbClr val="FFFFFF"/>
                </a:solidFill>
                <a:latin typeface="+mj-lt"/>
              </a:rPr>
              <a:t>Remote Control Plane</a:t>
            </a:r>
          </a:p>
        </p:txBody>
      </p:sp>
    </p:spTree>
    <p:extLst>
      <p:ext uri="{BB962C8B-B14F-4D97-AF65-F5344CB8AC3E}">
        <p14:creationId xmlns:p14="http://schemas.microsoft.com/office/powerpoint/2010/main" val="2826947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5.55556E-6 -7.40741E-7 L 0.00643 -0.53218 " pathEditMode="relative" ptsTypes="AA">
                                      <p:cBhvr>
                                        <p:cTn id="6" dur="2000" fill="hold"/>
                                        <p:tgtEl>
                                          <p:spTgt spid="3"/>
                                        </p:tgtEl>
                                        <p:attrNameLst>
                                          <p:attrName>ppt_x</p:attrName>
                                          <p:attrName>ppt_y</p:attrName>
                                        </p:attrNameLst>
                                      </p:cBhvr>
                                    </p:animMotion>
                                  </p:childTnLst>
                                </p:cTn>
                              </p:par>
                              <p:par>
                                <p:cTn id="7" presetID="10" presetClass="exit" presetSubtype="0" fill="hold" nodeType="withEffect">
                                  <p:stCondLst>
                                    <p:cond delay="300"/>
                                  </p:stCondLst>
                                  <p:childTnLst>
                                    <p:animEffect transition="out" filter="fade">
                                      <p:cBhvr>
                                        <p:cTn id="8" dur="1000"/>
                                        <p:tgtEl>
                                          <p:spTgt spid="3"/>
                                        </p:tgtEl>
                                      </p:cBhvr>
                                    </p:animEffect>
                                    <p:set>
                                      <p:cBhvr>
                                        <p:cTn id="9" dur="1" fill="hold">
                                          <p:stCondLst>
                                            <p:cond delay="999"/>
                                          </p:stCondLst>
                                        </p:cTn>
                                        <p:tgtEl>
                                          <p:spTgt spid="3"/>
                                        </p:tgtEl>
                                        <p:attrNameLst>
                                          <p:attrName>style.visibility</p:attrName>
                                        </p:attrNameLst>
                                      </p:cBhvr>
                                      <p:to>
                                        <p:strVal val="hidden"/>
                                      </p:to>
                                    </p:set>
                                  </p:childTnLst>
                                </p:cTn>
                              </p:par>
                              <p:par>
                                <p:cTn id="10" presetID="10" presetClass="entr" presetSubtype="0" fill="hold" grpId="0" nodeType="withEffect">
                                  <p:stCondLst>
                                    <p:cond delay="400"/>
                                  </p:stCondLst>
                                  <p:childTnLst>
                                    <p:set>
                                      <p:cBhvr>
                                        <p:cTn id="11" dur="1" fill="hold">
                                          <p:stCondLst>
                                            <p:cond delay="0"/>
                                          </p:stCondLst>
                                        </p:cTn>
                                        <p:tgtEl>
                                          <p:spTgt spid="79"/>
                                        </p:tgtEl>
                                        <p:attrNameLst>
                                          <p:attrName>style.visibility</p:attrName>
                                        </p:attrNameLst>
                                      </p:cBhvr>
                                      <p:to>
                                        <p:strVal val="visible"/>
                                      </p:to>
                                    </p:set>
                                    <p:animEffect transition="in" filter="fade">
                                      <p:cBhvr>
                                        <p:cTn id="12" dur="500"/>
                                        <p:tgtEl>
                                          <p:spTgt spid="79"/>
                                        </p:tgtEl>
                                      </p:cBhvr>
                                    </p:animEffect>
                                  </p:childTnLst>
                                </p:cTn>
                              </p:par>
                            </p:childTnLst>
                          </p:cTn>
                        </p:par>
                        <p:par>
                          <p:cTn id="13" fill="hold">
                            <p:stCondLst>
                              <p:cond delay="2000"/>
                            </p:stCondLst>
                            <p:childTnLst>
                              <p:par>
                                <p:cTn id="14" presetID="1"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808080"/>
        </a:soli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pitchFamily="-65" charset="0"/>
          </a:defRPr>
        </a:defPPr>
      </a:lstStyle>
    </a:spDef>
    <a:lnDef>
      <a:spPr bwMode="auto">
        <a:xfrm>
          <a:off x="0" y="0"/>
          <a:ext cx="1" cy="1"/>
        </a:xfrm>
        <a:custGeom>
          <a:avLst/>
          <a:gdLst/>
          <a:ahLst/>
          <a:cxnLst/>
          <a:rect l="0" t="0" r="0" b="0"/>
          <a:pathLst/>
        </a:custGeom>
        <a:solidFill>
          <a:srgbClr val="808080"/>
        </a:soli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pitchFamily="-65"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36810</TotalTime>
  <Words>2247</Words>
  <Application>Microsoft Macintosh PowerPoint</Application>
  <PresentationFormat>On-screen Show (16:9)</PresentationFormat>
  <Paragraphs>506</Paragraphs>
  <Slides>42</Slides>
  <Notes>22</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42</vt:i4>
      </vt:variant>
    </vt:vector>
  </HeadingPairs>
  <TitlesOfParts>
    <vt:vector size="48" baseType="lpstr">
      <vt:lpstr>Arial</vt:lpstr>
      <vt:lpstr>Calibri</vt:lpstr>
      <vt:lpstr>Times New Roman</vt:lpstr>
      <vt:lpstr>Wingdings</vt:lpstr>
      <vt:lpstr>Default Design</vt:lpstr>
      <vt:lpstr>Equation</vt:lpstr>
      <vt:lpstr>PowerPoint Presentation</vt:lpstr>
      <vt:lpstr>PowerPoint Presentation</vt:lpstr>
      <vt:lpstr>Context</vt:lpstr>
      <vt:lpstr>How difficult is it to define all network operations in software, outside the datapath?</vt:lpstr>
      <vt:lpstr>Extreme thought experiment: What if software decides whether to accept each flow, and how to route it?</vt:lpstr>
      <vt:lpstr>A question the team had: How many $400 servers do we need  for 35,000 users?</vt:lpstr>
      <vt:lpstr> If we can control the network centrally  then (eventually) we will.  With replication for  fault-tolerance and performance scaling. </vt:lpstr>
      <vt:lpstr>You said (about controllers)</vt:lpstr>
      <vt:lpstr>Ethane and Network Policy</vt:lpstr>
      <vt:lpstr>The approach was starting elsewhere…</vt:lpstr>
      <vt:lpstr>Example: Big Data Center</vt:lpstr>
      <vt:lpstr>Internet Service Providers (ISPs)</vt:lpstr>
      <vt:lpstr>What a big Internet router looked like</vt:lpstr>
      <vt:lpstr>After Ethane: What was next?</vt:lpstr>
      <vt:lpstr>“The Future of Networking and the Past of Protocols”  Scott Shenker 2011</vt:lpstr>
      <vt:lpstr>Networks today are run by</vt:lpstr>
      <vt:lpstr>Abstractions in computer systems</vt:lpstr>
      <vt:lpstr>“Modularity based on abstraction is the way things are done!”</vt:lpstr>
      <vt:lpstr>SDN: An early definition</vt:lpstr>
      <vt:lpstr>Software Defined Network (SDN)</vt:lpstr>
      <vt:lpstr>OpenFlow</vt:lpstr>
      <vt:lpstr>Motivation for OpenFlow</vt:lpstr>
      <vt:lpstr>Match-Action Forwarding Abstraction</vt:lpstr>
      <vt:lpstr>Multiple Table Match-Action</vt:lpstr>
      <vt:lpstr>OpenFlow Goals (as described at the time)</vt:lpstr>
      <vt:lpstr>You said</vt:lpstr>
      <vt:lpstr>OpenFlow: Control Abstraction</vt:lpstr>
      <vt:lpstr>SDN: Software Defined Networks</vt:lpstr>
      <vt:lpstr>PowerPoint Presentation</vt:lpstr>
      <vt:lpstr>OpenFlow: Forwarding Abstraction</vt:lpstr>
      <vt:lpstr>Match + Action abstraction</vt:lpstr>
      <vt:lpstr>In the context of bigger  networking industry changes</vt:lpstr>
      <vt:lpstr>Computer Industry</vt:lpstr>
      <vt:lpstr>Networking Industry</vt:lpstr>
      <vt:lpstr>Network Function Virtualization (NFV)</vt:lpstr>
      <vt:lpstr>Network Function Virtualization (NFV)</vt:lpstr>
      <vt:lpstr>With hindsight, Disaggregation,  SDN and NFV were probably inevitable</vt:lpstr>
      <vt:lpstr>Inevitable because…</vt:lpstr>
      <vt:lpstr>Today</vt:lpstr>
      <vt:lpstr>Most networking equipment is disaggregating</vt:lpstr>
      <vt:lpstr>Network Virtualization (next time)</vt:lpstr>
      <vt:lpstr>End.</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Load-Balancing to Build High-Performance Routers - PhD Oral Exam</dc:title>
  <dc:subject>Load-Balanced Routers</dc:subject>
  <dc:creator>Isaac Keslassy</dc:creator>
  <cp:lastModifiedBy>Mckeown, Nick</cp:lastModifiedBy>
  <cp:revision>1351</cp:revision>
  <dcterms:created xsi:type="dcterms:W3CDTF">2011-02-18T00:15:55Z</dcterms:created>
  <dcterms:modified xsi:type="dcterms:W3CDTF">2020-04-30T18:36:06Z</dcterms:modified>
</cp:coreProperties>
</file>

<file path=docProps/thumbnail.jpeg>
</file>